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16"/>
  </p:notesMasterIdLst>
  <p:sldIdLst>
    <p:sldId id="256" r:id="rId4"/>
    <p:sldId id="261" r:id="rId5"/>
    <p:sldId id="262" r:id="rId6"/>
    <p:sldId id="258" r:id="rId7"/>
    <p:sldId id="269" r:id="rId8"/>
    <p:sldId id="264" r:id="rId9"/>
    <p:sldId id="270" r:id="rId10"/>
    <p:sldId id="263" r:id="rId11"/>
    <p:sldId id="271" r:id="rId12"/>
    <p:sldId id="273" r:id="rId13"/>
    <p:sldId id="267" r:id="rId14"/>
    <p:sldId id="26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Helvetica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BDDBE-AAC0-4DA2-AE6A-AE24B5C5C15E}" v="446" dt="2023-07-23T08:35:41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62078" autoAdjust="0"/>
  </p:normalViewPr>
  <p:slideViewPr>
    <p:cSldViewPr>
      <p:cViewPr varScale="1">
        <p:scale>
          <a:sx n="27" d="100"/>
          <a:sy n="27" d="100"/>
        </p:scale>
        <p:origin x="956" y="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Joe (A&amp;F, Coopers Plains)" userId="429b533a-1a88-4c04-8ab7-aab80c727215" providerId="ADAL" clId="{C80EAA9D-9B21-4074-8518-39BB13577A7E}"/>
    <pc:docChg chg="modSld">
      <pc:chgData name="Liu, Joe (A&amp;F, Coopers Plains)" userId="429b533a-1a88-4c04-8ab7-aab80c727215" providerId="ADAL" clId="{C80EAA9D-9B21-4074-8518-39BB13577A7E}" dt="2023-07-23T09:45:26.340" v="75" actId="207"/>
      <pc:docMkLst>
        <pc:docMk/>
      </pc:docMkLst>
      <pc:sldChg chg="modSp mod modNotesTx">
        <pc:chgData name="Liu, Joe (A&amp;F, Coopers Plains)" userId="429b533a-1a88-4c04-8ab7-aab80c727215" providerId="ADAL" clId="{C80EAA9D-9B21-4074-8518-39BB13577A7E}" dt="2023-07-23T09:45:26.340" v="75" actId="207"/>
        <pc:sldMkLst>
          <pc:docMk/>
          <pc:sldMk cId="0" sldId="256"/>
        </pc:sldMkLst>
        <pc:spChg chg="mod">
          <ac:chgData name="Liu, Joe (A&amp;F, Coopers Plains)" userId="429b533a-1a88-4c04-8ab7-aab80c727215" providerId="ADAL" clId="{C80EAA9D-9B21-4074-8518-39BB13577A7E}" dt="2023-07-23T09:45:26.340" v="75" actId="207"/>
          <ac:spMkLst>
            <pc:docMk/>
            <pc:sldMk cId="0" sldId="256"/>
            <ac:spMk id="6" creationId="{00000000-0000-0000-0000-000000000000}"/>
          </ac:spMkLst>
        </pc:spChg>
      </pc:sldChg>
      <pc:sldChg chg="modNotesTx">
        <pc:chgData name="Liu, Joe (A&amp;F, Coopers Plains)" userId="429b533a-1a88-4c04-8ab7-aab80c727215" providerId="ADAL" clId="{C80EAA9D-9B21-4074-8518-39BB13577A7E}" dt="2023-07-23T09:39:46.221" v="3" actId="20577"/>
        <pc:sldMkLst>
          <pc:docMk/>
          <pc:sldMk cId="0" sldId="258"/>
        </pc:sldMkLst>
      </pc:sldChg>
      <pc:sldChg chg="modNotesTx">
        <pc:chgData name="Liu, Joe (A&amp;F, Coopers Plains)" userId="429b533a-1a88-4c04-8ab7-aab80c727215" providerId="ADAL" clId="{C80EAA9D-9B21-4074-8518-39BB13577A7E}" dt="2023-07-23T09:39:36.693" v="1" actId="20577"/>
        <pc:sldMkLst>
          <pc:docMk/>
          <pc:sldMk cId="1281206497" sldId="261"/>
        </pc:sldMkLst>
      </pc:sldChg>
      <pc:sldChg chg="modNotesTx">
        <pc:chgData name="Liu, Joe (A&amp;F, Coopers Plains)" userId="429b533a-1a88-4c04-8ab7-aab80c727215" providerId="ADAL" clId="{C80EAA9D-9B21-4074-8518-39BB13577A7E}" dt="2023-07-23T09:39:41.925" v="2" actId="20577"/>
        <pc:sldMkLst>
          <pc:docMk/>
          <pc:sldMk cId="426415327" sldId="262"/>
        </pc:sldMkLst>
      </pc:sldChg>
      <pc:sldChg chg="modSp mod modNotesTx">
        <pc:chgData name="Liu, Joe (A&amp;F, Coopers Plains)" userId="429b533a-1a88-4c04-8ab7-aab80c727215" providerId="ADAL" clId="{C80EAA9D-9B21-4074-8518-39BB13577A7E}" dt="2023-07-23T09:44:25.146" v="74" actId="20577"/>
        <pc:sldMkLst>
          <pc:docMk/>
          <pc:sldMk cId="3449757140" sldId="263"/>
        </pc:sldMkLst>
        <pc:spChg chg="mod">
          <ac:chgData name="Liu, Joe (A&amp;F, Coopers Plains)" userId="429b533a-1a88-4c04-8ab7-aab80c727215" providerId="ADAL" clId="{C80EAA9D-9B21-4074-8518-39BB13577A7E}" dt="2023-07-23T09:44:25.146" v="74" actId="20577"/>
          <ac:spMkLst>
            <pc:docMk/>
            <pc:sldMk cId="3449757140" sldId="263"/>
            <ac:spMk id="5" creationId="{00000000-0000-0000-0000-000000000000}"/>
          </ac:spMkLst>
        </pc:spChg>
      </pc:sldChg>
      <pc:sldChg chg="modNotesTx">
        <pc:chgData name="Liu, Joe (A&amp;F, Coopers Plains)" userId="429b533a-1a88-4c04-8ab7-aab80c727215" providerId="ADAL" clId="{C80EAA9D-9B21-4074-8518-39BB13577A7E}" dt="2023-07-23T09:39:56.005" v="5" actId="20577"/>
        <pc:sldMkLst>
          <pc:docMk/>
          <pc:sldMk cId="523003174" sldId="264"/>
        </pc:sldMkLst>
      </pc:sldChg>
      <pc:sldChg chg="modSp mod modNotesTx">
        <pc:chgData name="Liu, Joe (A&amp;F, Coopers Plains)" userId="429b533a-1a88-4c04-8ab7-aab80c727215" providerId="ADAL" clId="{C80EAA9D-9B21-4074-8518-39BB13577A7E}" dt="2023-07-23T09:43:02.734" v="19" actId="1035"/>
        <pc:sldMkLst>
          <pc:docMk/>
          <pc:sldMk cId="738709376" sldId="267"/>
        </pc:sldMkLst>
        <pc:spChg chg="mod">
          <ac:chgData name="Liu, Joe (A&amp;F, Coopers Plains)" userId="429b533a-1a88-4c04-8ab7-aab80c727215" providerId="ADAL" clId="{C80EAA9D-9B21-4074-8518-39BB13577A7E}" dt="2023-07-23T09:43:02.734" v="19" actId="1035"/>
          <ac:spMkLst>
            <pc:docMk/>
            <pc:sldMk cId="738709376" sldId="267"/>
            <ac:spMk id="2" creationId="{7E38DDEB-B4A8-F41D-7FEC-2FC7CF65B7EA}"/>
          </ac:spMkLst>
        </pc:spChg>
        <pc:spChg chg="mod">
          <ac:chgData name="Liu, Joe (A&amp;F, Coopers Plains)" userId="429b533a-1a88-4c04-8ab7-aab80c727215" providerId="ADAL" clId="{C80EAA9D-9B21-4074-8518-39BB13577A7E}" dt="2023-07-23T09:43:02.734" v="19" actId="1035"/>
          <ac:spMkLst>
            <pc:docMk/>
            <pc:sldMk cId="738709376" sldId="267"/>
            <ac:spMk id="6" creationId="{27064C77-F39C-D52D-1CCC-CDE7CA00366F}"/>
          </ac:spMkLst>
        </pc:spChg>
        <pc:spChg chg="mod">
          <ac:chgData name="Liu, Joe (A&amp;F, Coopers Plains)" userId="429b533a-1a88-4c04-8ab7-aab80c727215" providerId="ADAL" clId="{C80EAA9D-9B21-4074-8518-39BB13577A7E}" dt="2023-07-23T09:43:02.734" v="19" actId="1035"/>
          <ac:spMkLst>
            <pc:docMk/>
            <pc:sldMk cId="738709376" sldId="267"/>
            <ac:spMk id="7" creationId="{DF4C493F-A6A2-07D1-6A8D-1E9CA99DE81D}"/>
          </ac:spMkLst>
        </pc:spChg>
        <pc:spChg chg="mod">
          <ac:chgData name="Liu, Joe (A&amp;F, Coopers Plains)" userId="429b533a-1a88-4c04-8ab7-aab80c727215" providerId="ADAL" clId="{C80EAA9D-9B21-4074-8518-39BB13577A7E}" dt="2023-07-23T09:43:02.734" v="19" actId="1035"/>
          <ac:spMkLst>
            <pc:docMk/>
            <pc:sldMk cId="738709376" sldId="267"/>
            <ac:spMk id="8" creationId="{ED8483E8-1BCF-6496-AF82-D9F5F7A6109B}"/>
          </ac:spMkLst>
        </pc:spChg>
      </pc:sldChg>
      <pc:sldChg chg="modNotesTx">
        <pc:chgData name="Liu, Joe (A&amp;F, Coopers Plains)" userId="429b533a-1a88-4c04-8ab7-aab80c727215" providerId="ADAL" clId="{C80EAA9D-9B21-4074-8518-39BB13577A7E}" dt="2023-07-23T09:39:50.774" v="4" actId="20577"/>
        <pc:sldMkLst>
          <pc:docMk/>
          <pc:sldMk cId="3691505633" sldId="269"/>
        </pc:sldMkLst>
      </pc:sldChg>
      <pc:sldChg chg="modNotesTx">
        <pc:chgData name="Liu, Joe (A&amp;F, Coopers Plains)" userId="429b533a-1a88-4c04-8ab7-aab80c727215" providerId="ADAL" clId="{C80EAA9D-9B21-4074-8518-39BB13577A7E}" dt="2023-07-23T09:39:58.847" v="6" actId="20577"/>
        <pc:sldMkLst>
          <pc:docMk/>
          <pc:sldMk cId="3695567163" sldId="270"/>
        </pc:sldMkLst>
      </pc:sldChg>
      <pc:sldChg chg="modNotesTx">
        <pc:chgData name="Liu, Joe (A&amp;F, Coopers Plains)" userId="429b533a-1a88-4c04-8ab7-aab80c727215" providerId="ADAL" clId="{C80EAA9D-9B21-4074-8518-39BB13577A7E}" dt="2023-07-23T09:40:07.905" v="8" actId="20577"/>
        <pc:sldMkLst>
          <pc:docMk/>
          <pc:sldMk cId="2864301461" sldId="271"/>
        </pc:sldMkLst>
      </pc:sldChg>
      <pc:sldChg chg="modNotesTx">
        <pc:chgData name="Liu, Joe (A&amp;F, Coopers Plains)" userId="429b533a-1a88-4c04-8ab7-aab80c727215" providerId="ADAL" clId="{C80EAA9D-9B21-4074-8518-39BB13577A7E}" dt="2023-07-23T09:40:19.557" v="9" actId="20577"/>
        <pc:sldMkLst>
          <pc:docMk/>
          <pc:sldMk cId="652201931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B4EB2-C382-4162-AFFD-E82A09D1BB0D}" type="doc">
      <dgm:prSet loTypeId="urn:microsoft.com/office/officeart/2005/8/layout/cycle8" loCatId="cycle" qsTypeId="urn:microsoft.com/office/officeart/2005/8/quickstyle/simple1" qsCatId="simple" csTypeId="urn:microsoft.com/office/officeart/2005/8/colors/accent5_2" csCatId="accent5" phldr="1"/>
      <dgm:spPr/>
    </dgm:pt>
    <dgm:pt modelId="{BDCD191A-BD13-4D10-B5A5-4C333066E088}">
      <dgm:prSet phldrT="[Text]" custT="1"/>
      <dgm:spPr/>
      <dgm:t>
        <a:bodyPr/>
        <a:lstStyle/>
        <a:p>
          <a:r>
            <a:rPr lang="en-AU" sz="2500" b="1" dirty="0"/>
            <a:t>Infrastructure (R&amp;D, Commercial)</a:t>
          </a:r>
        </a:p>
      </dgm:t>
    </dgm:pt>
    <dgm:pt modelId="{82B686A7-0763-4B5C-9C0D-8F7BCE44CF9D}" type="parTrans" cxnId="{CF1B336C-B251-481F-BFB0-D74F3C68C55F}">
      <dgm:prSet/>
      <dgm:spPr/>
      <dgm:t>
        <a:bodyPr/>
        <a:lstStyle/>
        <a:p>
          <a:endParaRPr lang="en-AU" sz="2500" b="1"/>
        </a:p>
      </dgm:t>
    </dgm:pt>
    <dgm:pt modelId="{2BF14282-205E-4B72-AB7A-00B44DA88125}" type="sibTrans" cxnId="{CF1B336C-B251-481F-BFB0-D74F3C68C55F}">
      <dgm:prSet/>
      <dgm:spPr/>
      <dgm:t>
        <a:bodyPr/>
        <a:lstStyle/>
        <a:p>
          <a:endParaRPr lang="en-AU" sz="2500" b="1"/>
        </a:p>
      </dgm:t>
    </dgm:pt>
    <dgm:pt modelId="{64879318-3EB4-4249-9BB0-32FF91B50311}">
      <dgm:prSet phldrT="[Text]" custT="1"/>
      <dgm:spPr/>
      <dgm:t>
        <a:bodyPr/>
        <a:lstStyle/>
        <a:p>
          <a:r>
            <a:rPr lang="en-AU" sz="2500" b="1" dirty="0"/>
            <a:t>Government &amp; Funding</a:t>
          </a:r>
        </a:p>
      </dgm:t>
    </dgm:pt>
    <dgm:pt modelId="{3ACF5EC6-AF6C-4D99-9B5E-7E349EE21F28}" type="parTrans" cxnId="{C2B18D87-0259-4082-9262-A7C727C23924}">
      <dgm:prSet/>
      <dgm:spPr/>
      <dgm:t>
        <a:bodyPr/>
        <a:lstStyle/>
        <a:p>
          <a:endParaRPr lang="en-AU" sz="2500" b="1"/>
        </a:p>
      </dgm:t>
    </dgm:pt>
    <dgm:pt modelId="{9D75C696-A2C8-4655-8A0E-A9627F8966CA}" type="sibTrans" cxnId="{C2B18D87-0259-4082-9262-A7C727C23924}">
      <dgm:prSet/>
      <dgm:spPr/>
      <dgm:t>
        <a:bodyPr/>
        <a:lstStyle/>
        <a:p>
          <a:endParaRPr lang="en-AU" sz="2500" b="1"/>
        </a:p>
      </dgm:t>
    </dgm:pt>
    <dgm:pt modelId="{566B963D-E283-4470-8015-EDF39DD9DC77}">
      <dgm:prSet phldrT="[Text]" custT="1"/>
      <dgm:spPr/>
      <dgm:t>
        <a:bodyPr/>
        <a:lstStyle/>
        <a:p>
          <a:r>
            <a:rPr lang="en-AU" sz="2500" b="1" dirty="0"/>
            <a:t>Science &amp; Technology</a:t>
          </a:r>
        </a:p>
      </dgm:t>
    </dgm:pt>
    <dgm:pt modelId="{5EFC2DDC-F108-4B8C-BE4F-0AA8286D1D53}" type="parTrans" cxnId="{7C780248-9CE1-4978-B6E7-DF78F9344BAE}">
      <dgm:prSet/>
      <dgm:spPr/>
      <dgm:t>
        <a:bodyPr/>
        <a:lstStyle/>
        <a:p>
          <a:endParaRPr lang="en-AU" sz="2500" b="1"/>
        </a:p>
      </dgm:t>
    </dgm:pt>
    <dgm:pt modelId="{5F124388-66C1-48BF-90EB-DC5E09AC1662}" type="sibTrans" cxnId="{7C780248-9CE1-4978-B6E7-DF78F9344BAE}">
      <dgm:prSet/>
      <dgm:spPr/>
      <dgm:t>
        <a:bodyPr/>
        <a:lstStyle/>
        <a:p>
          <a:endParaRPr lang="en-AU" sz="2500" b="1"/>
        </a:p>
      </dgm:t>
    </dgm:pt>
    <dgm:pt modelId="{AD509280-0DEF-49A1-9435-47F12C7A7A81}">
      <dgm:prSet custT="1"/>
      <dgm:spPr/>
      <dgm:t>
        <a:bodyPr/>
        <a:lstStyle/>
        <a:p>
          <a:r>
            <a:rPr lang="en-AU" sz="2500" b="1" dirty="0"/>
            <a:t>Food Companies</a:t>
          </a:r>
        </a:p>
      </dgm:t>
    </dgm:pt>
    <dgm:pt modelId="{23EDF0B3-F522-4699-B244-0A9F70DF223E}" type="parTrans" cxnId="{F9A8C861-DD5F-4195-9828-3C75C8A32676}">
      <dgm:prSet/>
      <dgm:spPr/>
      <dgm:t>
        <a:bodyPr/>
        <a:lstStyle/>
        <a:p>
          <a:endParaRPr lang="en-AU" sz="2500" b="1"/>
        </a:p>
      </dgm:t>
    </dgm:pt>
    <dgm:pt modelId="{E1A5E791-67F7-4126-91FD-D7B06443DF1A}" type="sibTrans" cxnId="{F9A8C861-DD5F-4195-9828-3C75C8A32676}">
      <dgm:prSet/>
      <dgm:spPr/>
      <dgm:t>
        <a:bodyPr/>
        <a:lstStyle/>
        <a:p>
          <a:endParaRPr lang="en-AU" sz="2500" b="1"/>
        </a:p>
      </dgm:t>
    </dgm:pt>
    <dgm:pt modelId="{6D214D99-17AD-452F-83BC-E3A1DCDE3B4C}">
      <dgm:prSet custT="1"/>
      <dgm:spPr/>
      <dgm:t>
        <a:bodyPr/>
        <a:lstStyle/>
        <a:p>
          <a:r>
            <a:rPr lang="en-AU" sz="2500" b="1" dirty="0"/>
            <a:t>Markets / Consumer Demands</a:t>
          </a:r>
        </a:p>
      </dgm:t>
    </dgm:pt>
    <dgm:pt modelId="{145F716F-91F0-4EF1-8005-AB836D07B45D}" type="parTrans" cxnId="{3CFDC870-61F0-4FD1-B68C-3253879F4637}">
      <dgm:prSet/>
      <dgm:spPr/>
      <dgm:t>
        <a:bodyPr/>
        <a:lstStyle/>
        <a:p>
          <a:endParaRPr lang="en-AU" sz="2500" b="1"/>
        </a:p>
      </dgm:t>
    </dgm:pt>
    <dgm:pt modelId="{8B021E6B-4F44-447D-ADCC-49AF601BBAAF}" type="sibTrans" cxnId="{3CFDC870-61F0-4FD1-B68C-3253879F4637}">
      <dgm:prSet/>
      <dgm:spPr/>
      <dgm:t>
        <a:bodyPr/>
        <a:lstStyle/>
        <a:p>
          <a:endParaRPr lang="en-AU" sz="2500" b="1"/>
        </a:p>
      </dgm:t>
    </dgm:pt>
    <dgm:pt modelId="{A016BDF1-24A5-41B9-8E99-CFE7015DCEF2}" type="pres">
      <dgm:prSet presAssocID="{E9CB4EB2-C382-4162-AFFD-E82A09D1BB0D}" presName="compositeShape" presStyleCnt="0">
        <dgm:presLayoutVars>
          <dgm:chMax val="7"/>
          <dgm:dir/>
          <dgm:resizeHandles val="exact"/>
        </dgm:presLayoutVars>
      </dgm:prSet>
      <dgm:spPr/>
    </dgm:pt>
    <dgm:pt modelId="{23E909F7-3E89-4A80-90C0-DC7DAB59A93A}" type="pres">
      <dgm:prSet presAssocID="{E9CB4EB2-C382-4162-AFFD-E82A09D1BB0D}" presName="wedge1" presStyleLbl="node1" presStyleIdx="0" presStyleCnt="5"/>
      <dgm:spPr/>
    </dgm:pt>
    <dgm:pt modelId="{399D9CFD-1E5D-4E34-A228-E09BB292C108}" type="pres">
      <dgm:prSet presAssocID="{E9CB4EB2-C382-4162-AFFD-E82A09D1BB0D}" presName="dummy1a" presStyleCnt="0"/>
      <dgm:spPr/>
    </dgm:pt>
    <dgm:pt modelId="{153239DB-C66B-40AD-A7AC-55BEE2E4402D}" type="pres">
      <dgm:prSet presAssocID="{E9CB4EB2-C382-4162-AFFD-E82A09D1BB0D}" presName="dummy1b" presStyleCnt="0"/>
      <dgm:spPr/>
    </dgm:pt>
    <dgm:pt modelId="{2EAFF69C-C383-49B7-B157-40998378594B}" type="pres">
      <dgm:prSet presAssocID="{E9CB4EB2-C382-4162-AFFD-E82A09D1BB0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FB74DE5-6F59-4583-9A19-A0EFC732DDCA}" type="pres">
      <dgm:prSet presAssocID="{E9CB4EB2-C382-4162-AFFD-E82A09D1BB0D}" presName="wedge2" presStyleLbl="node1" presStyleIdx="1" presStyleCnt="5" custLinFactNeighborX="-1151" custLinFactNeighborY="-1151"/>
      <dgm:spPr/>
    </dgm:pt>
    <dgm:pt modelId="{0DE7FF94-973D-4EF7-BE8A-46526B0EDEC0}" type="pres">
      <dgm:prSet presAssocID="{E9CB4EB2-C382-4162-AFFD-E82A09D1BB0D}" presName="dummy2a" presStyleCnt="0"/>
      <dgm:spPr/>
    </dgm:pt>
    <dgm:pt modelId="{68C03999-7EF0-4FED-AA39-00DD725851F9}" type="pres">
      <dgm:prSet presAssocID="{E9CB4EB2-C382-4162-AFFD-E82A09D1BB0D}" presName="dummy2b" presStyleCnt="0"/>
      <dgm:spPr/>
    </dgm:pt>
    <dgm:pt modelId="{138FA1CF-C837-47C8-8D05-AA06CBE3C8C6}" type="pres">
      <dgm:prSet presAssocID="{E9CB4EB2-C382-4162-AFFD-E82A09D1BB0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9E8B2CF-1C93-44E4-A56F-39C9C60D08E3}" type="pres">
      <dgm:prSet presAssocID="{E9CB4EB2-C382-4162-AFFD-E82A09D1BB0D}" presName="wedge3" presStyleLbl="node1" presStyleIdx="2" presStyleCnt="5"/>
      <dgm:spPr/>
    </dgm:pt>
    <dgm:pt modelId="{8BEBC0F3-44BC-407E-9704-595DC42F7B3C}" type="pres">
      <dgm:prSet presAssocID="{E9CB4EB2-C382-4162-AFFD-E82A09D1BB0D}" presName="dummy3a" presStyleCnt="0"/>
      <dgm:spPr/>
    </dgm:pt>
    <dgm:pt modelId="{E7525777-AF7A-499D-93F3-E47B5D5149E0}" type="pres">
      <dgm:prSet presAssocID="{E9CB4EB2-C382-4162-AFFD-E82A09D1BB0D}" presName="dummy3b" presStyleCnt="0"/>
      <dgm:spPr/>
    </dgm:pt>
    <dgm:pt modelId="{60CF8F36-C1FD-44F7-A4BB-15314EB8096C}" type="pres">
      <dgm:prSet presAssocID="{E9CB4EB2-C382-4162-AFFD-E82A09D1BB0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F8A02DF-7ED5-4234-8C28-155718032061}" type="pres">
      <dgm:prSet presAssocID="{E9CB4EB2-C382-4162-AFFD-E82A09D1BB0D}" presName="wedge4" presStyleLbl="node1" presStyleIdx="3" presStyleCnt="5"/>
      <dgm:spPr/>
    </dgm:pt>
    <dgm:pt modelId="{F3B21BFD-EBC0-4EE5-8905-11CD8167152C}" type="pres">
      <dgm:prSet presAssocID="{E9CB4EB2-C382-4162-AFFD-E82A09D1BB0D}" presName="dummy4a" presStyleCnt="0"/>
      <dgm:spPr/>
    </dgm:pt>
    <dgm:pt modelId="{6D8306CF-9AE6-4FB3-BA19-A29D30698D10}" type="pres">
      <dgm:prSet presAssocID="{E9CB4EB2-C382-4162-AFFD-E82A09D1BB0D}" presName="dummy4b" presStyleCnt="0"/>
      <dgm:spPr/>
    </dgm:pt>
    <dgm:pt modelId="{50027BAC-634D-49DC-9145-B27C3C32119D}" type="pres">
      <dgm:prSet presAssocID="{E9CB4EB2-C382-4162-AFFD-E82A09D1BB0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BCBACB3-BB99-4BBB-BC90-A211B5C886A6}" type="pres">
      <dgm:prSet presAssocID="{E9CB4EB2-C382-4162-AFFD-E82A09D1BB0D}" presName="wedge5" presStyleLbl="node1" presStyleIdx="4" presStyleCnt="5"/>
      <dgm:spPr/>
    </dgm:pt>
    <dgm:pt modelId="{28829BF7-9839-4CAA-BADF-6E1BF050B856}" type="pres">
      <dgm:prSet presAssocID="{E9CB4EB2-C382-4162-AFFD-E82A09D1BB0D}" presName="dummy5a" presStyleCnt="0"/>
      <dgm:spPr/>
    </dgm:pt>
    <dgm:pt modelId="{98D944EE-50DC-4BD3-B868-2CC663E6B440}" type="pres">
      <dgm:prSet presAssocID="{E9CB4EB2-C382-4162-AFFD-E82A09D1BB0D}" presName="dummy5b" presStyleCnt="0"/>
      <dgm:spPr/>
    </dgm:pt>
    <dgm:pt modelId="{366A20BF-3C66-4FDB-AEA8-87B944BCB9E3}" type="pres">
      <dgm:prSet presAssocID="{E9CB4EB2-C382-4162-AFFD-E82A09D1BB0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B176782-1AEF-46E0-868A-9E2F1A51F5AC}" type="pres">
      <dgm:prSet presAssocID="{2BF14282-205E-4B72-AB7A-00B44DA88125}" presName="arrowWedge1" presStyleLbl="fgSibTrans2D1" presStyleIdx="0" presStyleCnt="5"/>
      <dgm:spPr/>
    </dgm:pt>
    <dgm:pt modelId="{B1DABA20-C1D9-4A16-A03D-33545C783EA0}" type="pres">
      <dgm:prSet presAssocID="{E1A5E791-67F7-4126-91FD-D7B06443DF1A}" presName="arrowWedge2" presStyleLbl="fgSibTrans2D1" presStyleIdx="1" presStyleCnt="5"/>
      <dgm:spPr/>
    </dgm:pt>
    <dgm:pt modelId="{232018AE-B994-450B-8ACD-C7C12D0C808C}" type="pres">
      <dgm:prSet presAssocID="{8B021E6B-4F44-447D-ADCC-49AF601BBAAF}" presName="arrowWedge3" presStyleLbl="fgSibTrans2D1" presStyleIdx="2" presStyleCnt="5"/>
      <dgm:spPr/>
    </dgm:pt>
    <dgm:pt modelId="{B9038BEE-34C0-45FF-A863-F05E94CDBF02}" type="pres">
      <dgm:prSet presAssocID="{9D75C696-A2C8-4655-8A0E-A9627F8966CA}" presName="arrowWedge4" presStyleLbl="fgSibTrans2D1" presStyleIdx="3" presStyleCnt="5"/>
      <dgm:spPr/>
    </dgm:pt>
    <dgm:pt modelId="{E19B5B2F-7197-47A1-A387-5B6B40CC019E}" type="pres">
      <dgm:prSet presAssocID="{5F124388-66C1-48BF-90EB-DC5E09AC1662}" presName="arrowWedge5" presStyleLbl="fgSibTrans2D1" presStyleIdx="4" presStyleCnt="5"/>
      <dgm:spPr/>
    </dgm:pt>
  </dgm:ptLst>
  <dgm:cxnLst>
    <dgm:cxn modelId="{4045481A-34DB-405A-B299-2B848A804D85}" type="presOf" srcId="{BDCD191A-BD13-4D10-B5A5-4C333066E088}" destId="{2EAFF69C-C383-49B7-B157-40998378594B}" srcOrd="1" destOrd="0" presId="urn:microsoft.com/office/officeart/2005/8/layout/cycle8"/>
    <dgm:cxn modelId="{C8935C2F-D091-4FA3-B599-6457DBC9081F}" type="presOf" srcId="{6D214D99-17AD-452F-83BC-E3A1DCDE3B4C}" destId="{89E8B2CF-1C93-44E4-A56F-39C9C60D08E3}" srcOrd="0" destOrd="0" presId="urn:microsoft.com/office/officeart/2005/8/layout/cycle8"/>
    <dgm:cxn modelId="{F9A8C861-DD5F-4195-9828-3C75C8A32676}" srcId="{E9CB4EB2-C382-4162-AFFD-E82A09D1BB0D}" destId="{AD509280-0DEF-49A1-9435-47F12C7A7A81}" srcOrd="1" destOrd="0" parTransId="{23EDF0B3-F522-4699-B244-0A9F70DF223E}" sibTransId="{E1A5E791-67F7-4126-91FD-D7B06443DF1A}"/>
    <dgm:cxn modelId="{7C780248-9CE1-4978-B6E7-DF78F9344BAE}" srcId="{E9CB4EB2-C382-4162-AFFD-E82A09D1BB0D}" destId="{566B963D-E283-4470-8015-EDF39DD9DC77}" srcOrd="4" destOrd="0" parTransId="{5EFC2DDC-F108-4B8C-BE4F-0AA8286D1D53}" sibTransId="{5F124388-66C1-48BF-90EB-DC5E09AC1662}"/>
    <dgm:cxn modelId="{CB77626A-D71D-4C1B-B477-92DACE57235E}" type="presOf" srcId="{BDCD191A-BD13-4D10-B5A5-4C333066E088}" destId="{23E909F7-3E89-4A80-90C0-DC7DAB59A93A}" srcOrd="0" destOrd="0" presId="urn:microsoft.com/office/officeart/2005/8/layout/cycle8"/>
    <dgm:cxn modelId="{CF1B336C-B251-481F-BFB0-D74F3C68C55F}" srcId="{E9CB4EB2-C382-4162-AFFD-E82A09D1BB0D}" destId="{BDCD191A-BD13-4D10-B5A5-4C333066E088}" srcOrd="0" destOrd="0" parTransId="{82B686A7-0763-4B5C-9C0D-8F7BCE44CF9D}" sibTransId="{2BF14282-205E-4B72-AB7A-00B44DA88125}"/>
    <dgm:cxn modelId="{3B1BC24E-39DE-439C-85A7-74A29F0D8C38}" type="presOf" srcId="{6D214D99-17AD-452F-83BC-E3A1DCDE3B4C}" destId="{60CF8F36-C1FD-44F7-A4BB-15314EB8096C}" srcOrd="1" destOrd="0" presId="urn:microsoft.com/office/officeart/2005/8/layout/cycle8"/>
    <dgm:cxn modelId="{3CFDC870-61F0-4FD1-B68C-3253879F4637}" srcId="{E9CB4EB2-C382-4162-AFFD-E82A09D1BB0D}" destId="{6D214D99-17AD-452F-83BC-E3A1DCDE3B4C}" srcOrd="2" destOrd="0" parTransId="{145F716F-91F0-4EF1-8005-AB836D07B45D}" sibTransId="{8B021E6B-4F44-447D-ADCC-49AF601BBAAF}"/>
    <dgm:cxn modelId="{CE9EE578-8346-477F-A288-63682BAD7365}" type="presOf" srcId="{AD509280-0DEF-49A1-9435-47F12C7A7A81}" destId="{138FA1CF-C837-47C8-8D05-AA06CBE3C8C6}" srcOrd="1" destOrd="0" presId="urn:microsoft.com/office/officeart/2005/8/layout/cycle8"/>
    <dgm:cxn modelId="{C2B18D87-0259-4082-9262-A7C727C23924}" srcId="{E9CB4EB2-C382-4162-AFFD-E82A09D1BB0D}" destId="{64879318-3EB4-4249-9BB0-32FF91B50311}" srcOrd="3" destOrd="0" parTransId="{3ACF5EC6-AF6C-4D99-9B5E-7E349EE21F28}" sibTransId="{9D75C696-A2C8-4655-8A0E-A9627F8966CA}"/>
    <dgm:cxn modelId="{4452FD96-B416-4F9A-B958-2A4CBCE4D8DA}" type="presOf" srcId="{AD509280-0DEF-49A1-9435-47F12C7A7A81}" destId="{3FB74DE5-6F59-4583-9A19-A0EFC732DDCA}" srcOrd="0" destOrd="0" presId="urn:microsoft.com/office/officeart/2005/8/layout/cycle8"/>
    <dgm:cxn modelId="{FC1056B4-FE2D-4AD3-982A-B526F4121A7F}" type="presOf" srcId="{64879318-3EB4-4249-9BB0-32FF91B50311}" destId="{4F8A02DF-7ED5-4234-8C28-155718032061}" srcOrd="0" destOrd="0" presId="urn:microsoft.com/office/officeart/2005/8/layout/cycle8"/>
    <dgm:cxn modelId="{783DF5B6-08B5-40FB-A250-9BECD911104E}" type="presOf" srcId="{566B963D-E283-4470-8015-EDF39DD9DC77}" destId="{366A20BF-3C66-4FDB-AEA8-87B944BCB9E3}" srcOrd="1" destOrd="0" presId="urn:microsoft.com/office/officeart/2005/8/layout/cycle8"/>
    <dgm:cxn modelId="{B398FFBE-26B7-4B9B-863E-17B4C5D054FE}" type="presOf" srcId="{566B963D-E283-4470-8015-EDF39DD9DC77}" destId="{8BCBACB3-BB99-4BBB-BC90-A211B5C886A6}" srcOrd="0" destOrd="0" presId="urn:microsoft.com/office/officeart/2005/8/layout/cycle8"/>
    <dgm:cxn modelId="{E842A2C5-BCD2-4C12-AF03-EABFFB2A0751}" type="presOf" srcId="{E9CB4EB2-C382-4162-AFFD-E82A09D1BB0D}" destId="{A016BDF1-24A5-41B9-8E99-CFE7015DCEF2}" srcOrd="0" destOrd="0" presId="urn:microsoft.com/office/officeart/2005/8/layout/cycle8"/>
    <dgm:cxn modelId="{5E42EBFB-3D0C-426D-9E9B-F6D2EBFF32D9}" type="presOf" srcId="{64879318-3EB4-4249-9BB0-32FF91B50311}" destId="{50027BAC-634D-49DC-9145-B27C3C32119D}" srcOrd="1" destOrd="0" presId="urn:microsoft.com/office/officeart/2005/8/layout/cycle8"/>
    <dgm:cxn modelId="{DC060FA4-50F3-42A6-B3D8-3044A828F7D9}" type="presParOf" srcId="{A016BDF1-24A5-41B9-8E99-CFE7015DCEF2}" destId="{23E909F7-3E89-4A80-90C0-DC7DAB59A93A}" srcOrd="0" destOrd="0" presId="urn:microsoft.com/office/officeart/2005/8/layout/cycle8"/>
    <dgm:cxn modelId="{BAB29628-EF89-4915-B5B7-7F314BD385B4}" type="presParOf" srcId="{A016BDF1-24A5-41B9-8E99-CFE7015DCEF2}" destId="{399D9CFD-1E5D-4E34-A228-E09BB292C108}" srcOrd="1" destOrd="0" presId="urn:microsoft.com/office/officeart/2005/8/layout/cycle8"/>
    <dgm:cxn modelId="{2CE9793B-4F6C-4380-90C6-F02EDFD6A429}" type="presParOf" srcId="{A016BDF1-24A5-41B9-8E99-CFE7015DCEF2}" destId="{153239DB-C66B-40AD-A7AC-55BEE2E4402D}" srcOrd="2" destOrd="0" presId="urn:microsoft.com/office/officeart/2005/8/layout/cycle8"/>
    <dgm:cxn modelId="{474C4A2B-2B3D-42A8-BB0A-B58041CB2C83}" type="presParOf" srcId="{A016BDF1-24A5-41B9-8E99-CFE7015DCEF2}" destId="{2EAFF69C-C383-49B7-B157-40998378594B}" srcOrd="3" destOrd="0" presId="urn:microsoft.com/office/officeart/2005/8/layout/cycle8"/>
    <dgm:cxn modelId="{5F2CCF78-E674-44E2-93F1-3C761CDAB5C9}" type="presParOf" srcId="{A016BDF1-24A5-41B9-8E99-CFE7015DCEF2}" destId="{3FB74DE5-6F59-4583-9A19-A0EFC732DDCA}" srcOrd="4" destOrd="0" presId="urn:microsoft.com/office/officeart/2005/8/layout/cycle8"/>
    <dgm:cxn modelId="{FD3D397A-2AD1-401D-82C8-44FE5956B407}" type="presParOf" srcId="{A016BDF1-24A5-41B9-8E99-CFE7015DCEF2}" destId="{0DE7FF94-973D-4EF7-BE8A-46526B0EDEC0}" srcOrd="5" destOrd="0" presId="urn:microsoft.com/office/officeart/2005/8/layout/cycle8"/>
    <dgm:cxn modelId="{3DD9A7A2-EEAF-47A4-A780-33B2CD1AC91B}" type="presParOf" srcId="{A016BDF1-24A5-41B9-8E99-CFE7015DCEF2}" destId="{68C03999-7EF0-4FED-AA39-00DD725851F9}" srcOrd="6" destOrd="0" presId="urn:microsoft.com/office/officeart/2005/8/layout/cycle8"/>
    <dgm:cxn modelId="{E542359F-1561-4DB8-8EFA-BE2A1EC18EF7}" type="presParOf" srcId="{A016BDF1-24A5-41B9-8E99-CFE7015DCEF2}" destId="{138FA1CF-C837-47C8-8D05-AA06CBE3C8C6}" srcOrd="7" destOrd="0" presId="urn:microsoft.com/office/officeart/2005/8/layout/cycle8"/>
    <dgm:cxn modelId="{8AEE8A6B-7E0F-4628-9166-CA91B0352258}" type="presParOf" srcId="{A016BDF1-24A5-41B9-8E99-CFE7015DCEF2}" destId="{89E8B2CF-1C93-44E4-A56F-39C9C60D08E3}" srcOrd="8" destOrd="0" presId="urn:microsoft.com/office/officeart/2005/8/layout/cycle8"/>
    <dgm:cxn modelId="{E2A8C537-32AD-44E7-9669-2AAB7A472E9B}" type="presParOf" srcId="{A016BDF1-24A5-41B9-8E99-CFE7015DCEF2}" destId="{8BEBC0F3-44BC-407E-9704-595DC42F7B3C}" srcOrd="9" destOrd="0" presId="urn:microsoft.com/office/officeart/2005/8/layout/cycle8"/>
    <dgm:cxn modelId="{89EB8C63-B793-4605-9FAF-F092140AD77A}" type="presParOf" srcId="{A016BDF1-24A5-41B9-8E99-CFE7015DCEF2}" destId="{E7525777-AF7A-499D-93F3-E47B5D5149E0}" srcOrd="10" destOrd="0" presId="urn:microsoft.com/office/officeart/2005/8/layout/cycle8"/>
    <dgm:cxn modelId="{431D3E96-2CF4-4386-BA44-051E42BDF6FF}" type="presParOf" srcId="{A016BDF1-24A5-41B9-8E99-CFE7015DCEF2}" destId="{60CF8F36-C1FD-44F7-A4BB-15314EB8096C}" srcOrd="11" destOrd="0" presId="urn:microsoft.com/office/officeart/2005/8/layout/cycle8"/>
    <dgm:cxn modelId="{8EBF0533-AC4C-4C63-98A4-6D4700D7ED16}" type="presParOf" srcId="{A016BDF1-24A5-41B9-8E99-CFE7015DCEF2}" destId="{4F8A02DF-7ED5-4234-8C28-155718032061}" srcOrd="12" destOrd="0" presId="urn:microsoft.com/office/officeart/2005/8/layout/cycle8"/>
    <dgm:cxn modelId="{FD8087FC-9FFF-459C-BA05-527765120CDE}" type="presParOf" srcId="{A016BDF1-24A5-41B9-8E99-CFE7015DCEF2}" destId="{F3B21BFD-EBC0-4EE5-8905-11CD8167152C}" srcOrd="13" destOrd="0" presId="urn:microsoft.com/office/officeart/2005/8/layout/cycle8"/>
    <dgm:cxn modelId="{8DFE69F5-5F4E-4B05-BF20-092E83CD1B5E}" type="presParOf" srcId="{A016BDF1-24A5-41B9-8E99-CFE7015DCEF2}" destId="{6D8306CF-9AE6-4FB3-BA19-A29D30698D10}" srcOrd="14" destOrd="0" presId="urn:microsoft.com/office/officeart/2005/8/layout/cycle8"/>
    <dgm:cxn modelId="{2D8915C9-AD5E-4947-B90B-62E60FD26EBC}" type="presParOf" srcId="{A016BDF1-24A5-41B9-8E99-CFE7015DCEF2}" destId="{50027BAC-634D-49DC-9145-B27C3C32119D}" srcOrd="15" destOrd="0" presId="urn:microsoft.com/office/officeart/2005/8/layout/cycle8"/>
    <dgm:cxn modelId="{896EB242-F427-45E5-81BA-678C2B12CC85}" type="presParOf" srcId="{A016BDF1-24A5-41B9-8E99-CFE7015DCEF2}" destId="{8BCBACB3-BB99-4BBB-BC90-A211B5C886A6}" srcOrd="16" destOrd="0" presId="urn:microsoft.com/office/officeart/2005/8/layout/cycle8"/>
    <dgm:cxn modelId="{390D325E-9F64-45A3-9EA2-286C6BFC53EB}" type="presParOf" srcId="{A016BDF1-24A5-41B9-8E99-CFE7015DCEF2}" destId="{28829BF7-9839-4CAA-BADF-6E1BF050B856}" srcOrd="17" destOrd="0" presId="urn:microsoft.com/office/officeart/2005/8/layout/cycle8"/>
    <dgm:cxn modelId="{6367AF87-AD80-4664-8C8F-5265A073D35F}" type="presParOf" srcId="{A016BDF1-24A5-41B9-8E99-CFE7015DCEF2}" destId="{98D944EE-50DC-4BD3-B868-2CC663E6B440}" srcOrd="18" destOrd="0" presId="urn:microsoft.com/office/officeart/2005/8/layout/cycle8"/>
    <dgm:cxn modelId="{1335D9AD-A19D-43B3-95A2-599E7426C22A}" type="presParOf" srcId="{A016BDF1-24A5-41B9-8E99-CFE7015DCEF2}" destId="{366A20BF-3C66-4FDB-AEA8-87B944BCB9E3}" srcOrd="19" destOrd="0" presId="urn:microsoft.com/office/officeart/2005/8/layout/cycle8"/>
    <dgm:cxn modelId="{2CB72BFE-BC88-4E74-9D31-05D134DB8386}" type="presParOf" srcId="{A016BDF1-24A5-41B9-8E99-CFE7015DCEF2}" destId="{9B176782-1AEF-46E0-868A-9E2F1A51F5AC}" srcOrd="20" destOrd="0" presId="urn:microsoft.com/office/officeart/2005/8/layout/cycle8"/>
    <dgm:cxn modelId="{D4B9D25E-3305-460C-BAB4-0CC83A18FEAC}" type="presParOf" srcId="{A016BDF1-24A5-41B9-8E99-CFE7015DCEF2}" destId="{B1DABA20-C1D9-4A16-A03D-33545C783EA0}" srcOrd="21" destOrd="0" presId="urn:microsoft.com/office/officeart/2005/8/layout/cycle8"/>
    <dgm:cxn modelId="{C59FC986-F8B2-4341-AE5C-880C70C05861}" type="presParOf" srcId="{A016BDF1-24A5-41B9-8E99-CFE7015DCEF2}" destId="{232018AE-B994-450B-8ACD-C7C12D0C808C}" srcOrd="22" destOrd="0" presId="urn:microsoft.com/office/officeart/2005/8/layout/cycle8"/>
    <dgm:cxn modelId="{B424E478-6B8A-4B84-A1F7-8C5182B64AF3}" type="presParOf" srcId="{A016BDF1-24A5-41B9-8E99-CFE7015DCEF2}" destId="{B9038BEE-34C0-45FF-A863-F05E94CDBF02}" srcOrd="23" destOrd="0" presId="urn:microsoft.com/office/officeart/2005/8/layout/cycle8"/>
    <dgm:cxn modelId="{5684DDA6-F87C-4A17-9FAD-4E2E956434EF}" type="presParOf" srcId="{A016BDF1-24A5-41B9-8E99-CFE7015DCEF2}" destId="{E19B5B2F-7197-47A1-A387-5B6B40CC019E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909F7-3E89-4A80-90C0-DC7DAB59A93A}">
      <dsp:nvSpPr>
        <dsp:cNvPr id="0" name=""/>
        <dsp:cNvSpPr/>
      </dsp:nvSpPr>
      <dsp:spPr>
        <a:xfrm>
          <a:off x="846759" y="445735"/>
          <a:ext cx="6048756" cy="6048756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1" kern="1200" dirty="0"/>
            <a:t>Infrastructure (R&amp;D, Commercial)</a:t>
          </a:r>
        </a:p>
      </dsp:txBody>
      <dsp:txXfrm>
        <a:off x="4002193" y="1462502"/>
        <a:ext cx="1944243" cy="1296162"/>
      </dsp:txXfrm>
    </dsp:sp>
    <dsp:sp modelId="{3FB74DE5-6F59-4583-9A19-A0EFC732DDCA}">
      <dsp:nvSpPr>
        <dsp:cNvPr id="0" name=""/>
        <dsp:cNvSpPr/>
      </dsp:nvSpPr>
      <dsp:spPr>
        <a:xfrm>
          <a:off x="828984" y="537414"/>
          <a:ext cx="6048756" cy="6048756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1" kern="1200" dirty="0"/>
            <a:t>Food Companies</a:t>
          </a:r>
        </a:p>
      </dsp:txBody>
      <dsp:txXfrm>
        <a:off x="4724671" y="3301120"/>
        <a:ext cx="1800225" cy="1440180"/>
      </dsp:txXfrm>
    </dsp:sp>
    <dsp:sp modelId="{89E8B2CF-1C93-44E4-A56F-39C9C60D08E3}">
      <dsp:nvSpPr>
        <dsp:cNvPr id="0" name=""/>
        <dsp:cNvSpPr/>
      </dsp:nvSpPr>
      <dsp:spPr>
        <a:xfrm>
          <a:off x="761788" y="706408"/>
          <a:ext cx="6048756" cy="6048756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1" kern="1200" dirty="0"/>
            <a:t>Markets / Consumer Demands</a:t>
          </a:r>
        </a:p>
      </dsp:txBody>
      <dsp:txXfrm>
        <a:off x="2922058" y="4954939"/>
        <a:ext cx="1728216" cy="1584198"/>
      </dsp:txXfrm>
    </dsp:sp>
    <dsp:sp modelId="{4F8A02DF-7ED5-4234-8C28-155718032061}">
      <dsp:nvSpPr>
        <dsp:cNvPr id="0" name=""/>
        <dsp:cNvSpPr/>
      </dsp:nvSpPr>
      <dsp:spPr>
        <a:xfrm>
          <a:off x="624971" y="607035"/>
          <a:ext cx="6048756" cy="6048756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1" kern="1200" dirty="0"/>
            <a:t>Government &amp; Funding</a:t>
          </a:r>
        </a:p>
      </dsp:txBody>
      <dsp:txXfrm>
        <a:off x="977815" y="3370741"/>
        <a:ext cx="1800225" cy="1440180"/>
      </dsp:txXfrm>
    </dsp:sp>
    <dsp:sp modelId="{8BCBACB3-BB99-4BBB-BC90-A211B5C886A6}">
      <dsp:nvSpPr>
        <dsp:cNvPr id="0" name=""/>
        <dsp:cNvSpPr/>
      </dsp:nvSpPr>
      <dsp:spPr>
        <a:xfrm>
          <a:off x="676817" y="445735"/>
          <a:ext cx="6048756" cy="6048756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1" kern="1200" dirty="0"/>
            <a:t>Science &amp; Technology</a:t>
          </a:r>
        </a:p>
      </dsp:txBody>
      <dsp:txXfrm>
        <a:off x="1625896" y="1462502"/>
        <a:ext cx="1944243" cy="1296162"/>
      </dsp:txXfrm>
    </dsp:sp>
    <dsp:sp modelId="{9B176782-1AEF-46E0-868A-9E2F1A51F5AC}">
      <dsp:nvSpPr>
        <dsp:cNvPr id="0" name=""/>
        <dsp:cNvSpPr/>
      </dsp:nvSpPr>
      <dsp:spPr>
        <a:xfrm>
          <a:off x="472027" y="71288"/>
          <a:ext cx="6797649" cy="679764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ABA20-C1D9-4A16-A03D-33545C783EA0}">
      <dsp:nvSpPr>
        <dsp:cNvPr id="0" name=""/>
        <dsp:cNvSpPr/>
      </dsp:nvSpPr>
      <dsp:spPr>
        <a:xfrm>
          <a:off x="454955" y="162914"/>
          <a:ext cx="6797649" cy="679764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018AE-B994-450B-8ACD-C7C12D0C808C}">
      <dsp:nvSpPr>
        <dsp:cNvPr id="0" name=""/>
        <dsp:cNvSpPr/>
      </dsp:nvSpPr>
      <dsp:spPr>
        <a:xfrm>
          <a:off x="387341" y="332212"/>
          <a:ext cx="6797649" cy="679764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38BEE-34C0-45FF-A863-F05E94CDBF02}">
      <dsp:nvSpPr>
        <dsp:cNvPr id="0" name=""/>
        <dsp:cNvSpPr/>
      </dsp:nvSpPr>
      <dsp:spPr>
        <a:xfrm>
          <a:off x="250106" y="232535"/>
          <a:ext cx="6797649" cy="679764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B5B2F-7197-47A1-A387-5B6B40CC019E}">
      <dsp:nvSpPr>
        <dsp:cNvPr id="0" name=""/>
        <dsp:cNvSpPr/>
      </dsp:nvSpPr>
      <dsp:spPr>
        <a:xfrm>
          <a:off x="302655" y="71288"/>
          <a:ext cx="6797649" cy="679764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E314-3280-421E-BB46-A9DEE2E4A0CE}" type="datetimeFigureOut">
              <a:rPr lang="en-AU" smtClean="0"/>
              <a:t>23/07/2023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52D2D-1C6A-4805-BBA1-5AB6BB79E6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94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844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25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13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45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8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52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19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52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40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634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85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2D2D-1C6A-4805-BBA1-5AB6BB79E67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6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702" r="39145" b="4138"/>
          <a:stretch>
            <a:fillRect/>
          </a:stretch>
        </p:blipFill>
        <p:spPr>
          <a:xfrm>
            <a:off x="10918521" y="-58716"/>
            <a:ext cx="7834383" cy="104044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9472" t="6789" b="2683"/>
          <a:stretch>
            <a:fillRect/>
          </a:stretch>
        </p:blipFill>
        <p:spPr>
          <a:xfrm>
            <a:off x="-5257800" y="-4152900"/>
            <a:ext cx="21562247" cy="218351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8494" y="864814"/>
            <a:ext cx="6902875" cy="193740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8200" y="3162300"/>
            <a:ext cx="15925800" cy="3087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1"/>
              </a:lnSpc>
            </a:pPr>
            <a:r>
              <a:rPr lang="en-US" sz="7200" dirty="0">
                <a:solidFill>
                  <a:srgbClr val="E9E1D9"/>
                </a:solidFill>
                <a:latin typeface="Helvetica Bold"/>
              </a:rPr>
              <a:t>Everything You Need to Know About Precision Fermentation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5190" y="7547593"/>
            <a:ext cx="815181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86"/>
              </a:lnSpc>
            </a:pPr>
            <a:r>
              <a:rPr lang="en-US" sz="5213" dirty="0">
                <a:solidFill>
                  <a:srgbClr val="00B0F0"/>
                </a:solidFill>
                <a:latin typeface="Helvetica"/>
              </a:rPr>
              <a:t>Joe Liu (</a:t>
            </a:r>
            <a:r>
              <a:rPr lang="en-US" sz="5213" dirty="0" err="1">
                <a:solidFill>
                  <a:srgbClr val="00B0F0"/>
                </a:solidFill>
                <a:latin typeface="Helvetica"/>
              </a:rPr>
              <a:t>Ph.D</a:t>
            </a:r>
            <a:r>
              <a:rPr lang="en-US" sz="5213" dirty="0">
                <a:solidFill>
                  <a:srgbClr val="00B0F0"/>
                </a:solidFill>
                <a:latin typeface="Helvetica"/>
              </a:rPr>
              <a:t>)</a:t>
            </a:r>
          </a:p>
          <a:p>
            <a:pPr>
              <a:lnSpc>
                <a:spcPts val="5786"/>
              </a:lnSpc>
            </a:pPr>
            <a:r>
              <a:rPr lang="en-US" sz="5213" dirty="0">
                <a:solidFill>
                  <a:srgbClr val="00B0F0"/>
                </a:solidFill>
                <a:latin typeface="Helvetica"/>
              </a:rPr>
              <a:t>CSIRO, Agriculture &amp; Food</a:t>
            </a:r>
          </a:p>
          <a:p>
            <a:pPr>
              <a:lnSpc>
                <a:spcPts val="5786"/>
              </a:lnSpc>
            </a:pPr>
            <a:endParaRPr lang="en-US" sz="5213" dirty="0">
              <a:solidFill>
                <a:srgbClr val="E9E1D9"/>
              </a:solidFill>
              <a:latin typeface="Helvetic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A5D46D-FFCA-5A80-94E8-77165424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17" y="1380513"/>
            <a:ext cx="1585217" cy="15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5C419895-C5D6-94DE-414E-54BDA8942903}"/>
              </a:ext>
            </a:extLst>
          </p:cNvPr>
          <p:cNvSpPr txBox="1"/>
          <p:nvPr/>
        </p:nvSpPr>
        <p:spPr>
          <a:xfrm>
            <a:off x="1143000" y="2880036"/>
            <a:ext cx="4837375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Strain Engineering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Lab-scale Process Development (Flask to ~20L with Lab DSP)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Pilot-scale Process Development (100L to 2,000L with Polit DSP)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Demo- and Commercial- scale Process Development (10,000L to 500,000L + with DSP)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Food Formulation and Processing, Nutrition, Digestion, Sensory etc.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Regulatory Science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Societal Science (TEA, LCA, Consumers etc.)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7044" b="7044"/>
          <a:stretch>
            <a:fillRect/>
          </a:stretch>
        </p:blipFill>
        <p:spPr>
          <a:xfrm>
            <a:off x="11472020" y="-1864705"/>
            <a:ext cx="6815980" cy="445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646" b="4502"/>
          <a:stretch>
            <a:fillRect/>
          </a:stretch>
        </p:blipFill>
        <p:spPr>
          <a:xfrm>
            <a:off x="0" y="0"/>
            <a:ext cx="13287333" cy="25929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78177" y="865339"/>
            <a:ext cx="12328223" cy="1109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3"/>
              </a:lnSpc>
            </a:pPr>
            <a:r>
              <a:rPr lang="en-US" sz="7200" dirty="0">
                <a:solidFill>
                  <a:srgbClr val="E9E1D9"/>
                </a:solidFill>
                <a:latin typeface="Helvetica Bold"/>
              </a:rPr>
              <a:t>Challenges &amp; Solutions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2582BC9-ADCC-8ACF-C382-50816CBE6F17}"/>
              </a:ext>
            </a:extLst>
          </p:cNvPr>
          <p:cNvSpPr txBox="1"/>
          <p:nvPr/>
        </p:nvSpPr>
        <p:spPr>
          <a:xfrm>
            <a:off x="14227791" y="4313489"/>
            <a:ext cx="3581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A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D6D2D-A01D-5838-2F0C-61747B1CF2DF}"/>
              </a:ext>
            </a:extLst>
          </p:cNvPr>
          <p:cNvSpPr txBox="1"/>
          <p:nvPr/>
        </p:nvSpPr>
        <p:spPr>
          <a:xfrm>
            <a:off x="8462120" y="3458248"/>
            <a:ext cx="891148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CSIRO A&amp;F Engagement with FSANZ and relevant regulators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ABFE2-3795-B311-30AA-0BA343AAAE44}"/>
              </a:ext>
            </a:extLst>
          </p:cNvPr>
          <p:cNvSpPr txBox="1"/>
          <p:nvPr/>
        </p:nvSpPr>
        <p:spPr>
          <a:xfrm>
            <a:off x="8462120" y="5646044"/>
            <a:ext cx="891148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 &amp; F waste as fermentation feedstock, Techno-economic analysis, </a:t>
            </a:r>
            <a:r>
              <a:rPr lang="en-A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Consumer acceptance – GMO technology, Price Parity</a:t>
            </a: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Market access etc.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83E4E-661D-F3CB-FE3A-9BAA19A83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9309" y="4039243"/>
            <a:ext cx="3050701" cy="740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6CA909-2184-D90E-A95B-0F70A0A1B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800" y="4102682"/>
            <a:ext cx="685800" cy="70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DFE356-AB8E-9AB8-EE9C-F7F3FD0F7076}"/>
              </a:ext>
            </a:extLst>
          </p:cNvPr>
          <p:cNvGrpSpPr/>
          <p:nvPr/>
        </p:nvGrpSpPr>
        <p:grpSpPr>
          <a:xfrm>
            <a:off x="7924800" y="7388809"/>
            <a:ext cx="4711374" cy="2500682"/>
            <a:chOff x="7924800" y="6920979"/>
            <a:chExt cx="4711374" cy="250068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36F4FA-22D9-1B74-625E-AC151F6CE451}"/>
                </a:ext>
              </a:extLst>
            </p:cNvPr>
            <p:cNvGrpSpPr/>
            <p:nvPr/>
          </p:nvGrpSpPr>
          <p:grpSpPr>
            <a:xfrm>
              <a:off x="7924800" y="6920979"/>
              <a:ext cx="4711374" cy="2500682"/>
              <a:chOff x="7924800" y="6920979"/>
              <a:chExt cx="4711374" cy="250068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A3571F2-95B6-7AE7-92CF-9F4D633FAFAB}"/>
                  </a:ext>
                </a:extLst>
              </p:cNvPr>
              <p:cNvGrpSpPr/>
              <p:nvPr/>
            </p:nvGrpSpPr>
            <p:grpSpPr>
              <a:xfrm>
                <a:off x="7924800" y="6920979"/>
                <a:ext cx="4711374" cy="2500682"/>
                <a:chOff x="7950852" y="6703717"/>
                <a:chExt cx="4711374" cy="2500682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FE63B12B-41B9-B4D6-CE6A-2A5F4EB7D452}"/>
                    </a:ext>
                  </a:extLst>
                </p:cNvPr>
                <p:cNvGrpSpPr/>
                <p:nvPr/>
              </p:nvGrpSpPr>
              <p:grpSpPr>
                <a:xfrm>
                  <a:off x="8111493" y="6757618"/>
                  <a:ext cx="4550733" cy="2311969"/>
                  <a:chOff x="8111493" y="6757618"/>
                  <a:chExt cx="4550733" cy="2311969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834502D-FC46-EA77-ECAD-C6312CF523DF}"/>
                      </a:ext>
                    </a:extLst>
                  </p:cNvPr>
                  <p:cNvSpPr txBox="1"/>
                  <p:nvPr/>
                </p:nvSpPr>
                <p:spPr>
                  <a:xfrm>
                    <a:off x="8111493" y="6757618"/>
                    <a:ext cx="455073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2400" b="1" u="sng" dirty="0">
                        <a:solidFill>
                          <a:schemeClr val="accent1"/>
                        </a:solidFill>
                      </a:rPr>
                      <a:t>Advanced Engineering Biology FSP</a:t>
                    </a:r>
                  </a:p>
                </p:txBody>
              </p:sp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326C3A33-16EA-267D-9311-34571DDFF0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116042" y="7218207"/>
                    <a:ext cx="1713758" cy="735851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EDA06ED-E176-1629-9766-4237B02FC195}"/>
                      </a:ext>
                    </a:extLst>
                  </p:cNvPr>
                  <p:cNvSpPr txBox="1"/>
                  <p:nvPr/>
                </p:nvSpPr>
                <p:spPr>
                  <a:xfrm>
                    <a:off x="8111493" y="8053924"/>
                    <a:ext cx="4160883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AU" sz="2000" dirty="0">
                        <a:solidFill>
                          <a:schemeClr val="accent1"/>
                        </a:solidFill>
                      </a:rPr>
                      <a:t>Innovative Bioproduction Platforms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AU" sz="2000" dirty="0">
                        <a:solidFill>
                          <a:schemeClr val="accent1"/>
                        </a:solidFill>
                      </a:rPr>
                      <a:t>Data-driven Molecular Design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AU" sz="2000" dirty="0">
                        <a:solidFill>
                          <a:schemeClr val="accent1"/>
                        </a:solidFill>
                      </a:rPr>
                      <a:t>Interdisciplinary Decision-making</a:t>
                    </a:r>
                  </a:p>
                </p:txBody>
              </p:sp>
            </p:grp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927471F-F63F-57FA-7E3D-AB63F5235DFC}"/>
                    </a:ext>
                  </a:extLst>
                </p:cNvPr>
                <p:cNvSpPr/>
                <p:nvPr/>
              </p:nvSpPr>
              <p:spPr>
                <a:xfrm>
                  <a:off x="7950852" y="6703717"/>
                  <a:ext cx="4711374" cy="250068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EF57AF-F815-A002-2DC7-8A39F9920A6E}"/>
                  </a:ext>
                </a:extLst>
              </p:cNvPr>
              <p:cNvSpPr txBox="1"/>
              <p:nvPr/>
            </p:nvSpPr>
            <p:spPr>
              <a:xfrm>
                <a:off x="9968938" y="7601098"/>
                <a:ext cx="891591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AU" dirty="0"/>
                  <a:t>Science</a:t>
                </a: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5840333-5B9E-4376-2E4D-7257A656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30755" y="7563086"/>
              <a:ext cx="561975" cy="4816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6269A3-09DF-51D1-B569-7D6C46994BC1}"/>
              </a:ext>
            </a:extLst>
          </p:cNvPr>
          <p:cNvGrpSpPr/>
          <p:nvPr/>
        </p:nvGrpSpPr>
        <p:grpSpPr>
          <a:xfrm>
            <a:off x="13106400" y="7388809"/>
            <a:ext cx="4711374" cy="2500682"/>
            <a:chOff x="13106400" y="6920979"/>
            <a:chExt cx="4711374" cy="250068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7C3B956-9EA3-D0F0-08B9-29CCE604445C}"/>
                </a:ext>
              </a:extLst>
            </p:cNvPr>
            <p:cNvGrpSpPr/>
            <p:nvPr/>
          </p:nvGrpSpPr>
          <p:grpSpPr>
            <a:xfrm>
              <a:off x="13106400" y="6920979"/>
              <a:ext cx="4711374" cy="2500682"/>
              <a:chOff x="13106400" y="6920979"/>
              <a:chExt cx="4711374" cy="250068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70F639C-3C1C-B7D9-0B30-0897B2DC0726}"/>
                  </a:ext>
                </a:extLst>
              </p:cNvPr>
              <p:cNvGrpSpPr/>
              <p:nvPr/>
            </p:nvGrpSpPr>
            <p:grpSpPr>
              <a:xfrm>
                <a:off x="13106400" y="6920979"/>
                <a:ext cx="4711374" cy="2500682"/>
                <a:chOff x="7950852" y="6703717"/>
                <a:chExt cx="4711374" cy="2500682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38F9455-2E14-54AC-477D-0432CFE21431}"/>
                    </a:ext>
                  </a:extLst>
                </p:cNvPr>
                <p:cNvGrpSpPr/>
                <p:nvPr/>
              </p:nvGrpSpPr>
              <p:grpSpPr>
                <a:xfrm>
                  <a:off x="8111493" y="6757618"/>
                  <a:ext cx="3879588" cy="2311969"/>
                  <a:chOff x="8111493" y="6757618"/>
                  <a:chExt cx="3879588" cy="2311969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9172ABDD-F4E1-B485-A621-96E92D229B6E}"/>
                      </a:ext>
                    </a:extLst>
                  </p:cNvPr>
                  <p:cNvSpPr txBox="1"/>
                  <p:nvPr/>
                </p:nvSpPr>
                <p:spPr>
                  <a:xfrm>
                    <a:off x="8111493" y="6757618"/>
                    <a:ext cx="309270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2400" b="1" u="sng" dirty="0">
                        <a:solidFill>
                          <a:schemeClr val="accent1"/>
                        </a:solidFill>
                      </a:rPr>
                      <a:t>Future Protein Mission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1F6BEE4-D113-B5C2-87D2-A5E826AE2936}"/>
                      </a:ext>
                    </a:extLst>
                  </p:cNvPr>
                  <p:cNvSpPr txBox="1"/>
                  <p:nvPr/>
                </p:nvSpPr>
                <p:spPr>
                  <a:xfrm>
                    <a:off x="8111493" y="8053924"/>
                    <a:ext cx="387958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AU" sz="2000" dirty="0">
                        <a:solidFill>
                          <a:schemeClr val="accent1"/>
                        </a:solidFill>
                      </a:rPr>
                      <a:t>Plant-based protein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AU" sz="2000" dirty="0">
                        <a:solidFill>
                          <a:schemeClr val="accent1"/>
                        </a:solidFill>
                      </a:rPr>
                      <a:t>Sustainable animal protein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AU" sz="2000" dirty="0">
                        <a:solidFill>
                          <a:schemeClr val="accent1"/>
                        </a:solidFill>
                      </a:rPr>
                      <a:t>Novel protein production system</a:t>
                    </a:r>
                  </a:p>
                </p:txBody>
              </p:sp>
            </p:grp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459E7F0-E32B-6963-86E5-71ABC70794B0}"/>
                    </a:ext>
                  </a:extLst>
                </p:cNvPr>
                <p:cNvSpPr/>
                <p:nvPr/>
              </p:nvSpPr>
              <p:spPr>
                <a:xfrm>
                  <a:off x="7950852" y="6703717"/>
                  <a:ext cx="4711374" cy="250068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9BE6CAD-6183-067A-9935-910ACE23F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54659" y="7435469"/>
                <a:ext cx="1155769" cy="7646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A6CBFFD-923D-04E7-7078-16D03EAC4D82}"/>
                  </a:ext>
                </a:extLst>
              </p:cNvPr>
              <p:cNvSpPr txBox="1"/>
              <p:nvPr/>
            </p:nvSpPr>
            <p:spPr>
              <a:xfrm>
                <a:off x="14807029" y="7601098"/>
                <a:ext cx="833883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AU" dirty="0"/>
                  <a:t>Impact</a:t>
                </a: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F6E81F-A233-8B39-A6C4-015BB6638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167367" y="7558822"/>
              <a:ext cx="561975" cy="4816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14EB052D-2085-9D8E-F25A-D5A479E75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727" y="842430"/>
            <a:ext cx="1166986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0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7044" b="7044"/>
          <a:stretch>
            <a:fillRect/>
          </a:stretch>
        </p:blipFill>
        <p:spPr>
          <a:xfrm>
            <a:off x="11472020" y="-1864705"/>
            <a:ext cx="6815980" cy="445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646" b="4502"/>
          <a:stretch>
            <a:fillRect/>
          </a:stretch>
        </p:blipFill>
        <p:spPr>
          <a:xfrm>
            <a:off x="0" y="0"/>
            <a:ext cx="13287333" cy="25929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19200" y="864771"/>
            <a:ext cx="12509155" cy="1187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3"/>
              </a:lnSpc>
            </a:pPr>
            <a:r>
              <a:rPr lang="en-US" sz="9600" dirty="0">
                <a:solidFill>
                  <a:srgbClr val="E9E1D9"/>
                </a:solidFill>
                <a:latin typeface="Helvetica Bold"/>
              </a:rPr>
              <a:t>What next…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9973A49-7178-536B-3945-4488BA3EB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281548"/>
              </p:ext>
            </p:extLst>
          </p:nvPr>
        </p:nvGraphicFramePr>
        <p:xfrm>
          <a:off x="10715667" y="3008407"/>
          <a:ext cx="7572333" cy="720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E38DDEB-B4A8-F41D-7FEC-2FC7CF65B7EA}"/>
              </a:ext>
            </a:extLst>
          </p:cNvPr>
          <p:cNvSpPr txBox="1"/>
          <p:nvPr/>
        </p:nvSpPr>
        <p:spPr>
          <a:xfrm>
            <a:off x="890960" y="5162184"/>
            <a:ext cx="94808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Whole Value Chain - from genes to plates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64C77-F39C-D52D-1CCC-CDE7CA00366F}"/>
              </a:ext>
            </a:extLst>
          </p:cNvPr>
          <p:cNvSpPr txBox="1"/>
          <p:nvPr/>
        </p:nvSpPr>
        <p:spPr>
          <a:xfrm>
            <a:off x="890960" y="3068853"/>
            <a:ext cx="94808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Relationship to other novel food production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C493F-A6A2-07D1-6A8D-1E9CA99DE81D}"/>
              </a:ext>
            </a:extLst>
          </p:cNvPr>
          <p:cNvSpPr txBox="1"/>
          <p:nvPr/>
        </p:nvSpPr>
        <p:spPr>
          <a:xfrm>
            <a:off x="890960" y="7361986"/>
            <a:ext cx="1038664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Scale-up infrastructure in Australia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483E8-1BCF-6496-AF82-D9F5F7A6109B}"/>
              </a:ext>
            </a:extLst>
          </p:cNvPr>
          <p:cNvSpPr txBox="1"/>
          <p:nvPr/>
        </p:nvSpPr>
        <p:spPr>
          <a:xfrm>
            <a:off x="890960" y="8993302"/>
            <a:ext cx="1038664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Putting the pieces together…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3F05E83-A529-3686-498B-4158515E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727" y="842430"/>
            <a:ext cx="1166986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0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" r="44"/>
          <a:stretch>
            <a:fillRect/>
          </a:stretch>
        </p:blipFill>
        <p:spPr>
          <a:xfrm>
            <a:off x="778179" y="8206636"/>
            <a:ext cx="5283532" cy="14829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7044" b="7044"/>
          <a:stretch>
            <a:fillRect/>
          </a:stretch>
        </p:blipFill>
        <p:spPr>
          <a:xfrm>
            <a:off x="11472020" y="-1864705"/>
            <a:ext cx="6815980" cy="445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t="10646" b="4502"/>
          <a:stretch>
            <a:fillRect/>
          </a:stretch>
        </p:blipFill>
        <p:spPr>
          <a:xfrm>
            <a:off x="0" y="0"/>
            <a:ext cx="13287333" cy="25929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78179" y="865339"/>
            <a:ext cx="5283532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43"/>
              </a:lnSpc>
            </a:pPr>
            <a:r>
              <a:rPr lang="en-US" sz="8237" dirty="0">
                <a:solidFill>
                  <a:srgbClr val="E9E1D9"/>
                </a:solidFill>
                <a:latin typeface="Helvetica Bold"/>
              </a:rPr>
              <a:t>Questions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67200" y="5143500"/>
            <a:ext cx="112776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8800" dirty="0"/>
              <a:t>Thank you &amp; Questions</a:t>
            </a:r>
          </a:p>
          <a:p>
            <a:pPr marL="685800" indent="-685800">
              <a:buFontTx/>
              <a:buChar char="-"/>
            </a:pPr>
            <a:endParaRPr lang="en-AU" sz="8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6DC7CD1-4F71-FE74-1448-55DA37965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727" y="842430"/>
            <a:ext cx="1166986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4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D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7044" b="7044"/>
          <a:stretch>
            <a:fillRect/>
          </a:stretch>
        </p:blipFill>
        <p:spPr>
          <a:xfrm>
            <a:off x="11472020" y="-1864705"/>
            <a:ext cx="6815980" cy="445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646" b="4502"/>
          <a:stretch>
            <a:fillRect/>
          </a:stretch>
        </p:blipFill>
        <p:spPr>
          <a:xfrm>
            <a:off x="0" y="0"/>
            <a:ext cx="13287333" cy="25929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78178" y="865339"/>
            <a:ext cx="7937780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3"/>
              </a:lnSpc>
            </a:pPr>
            <a:r>
              <a:rPr lang="en-US" sz="8237" dirty="0">
                <a:solidFill>
                  <a:srgbClr val="E9E1D9"/>
                </a:solidFill>
                <a:latin typeface="Helvetica Bold"/>
              </a:rPr>
              <a:t>The Big Drivers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FF3E2A-8AB0-FBED-AF90-A2F501EF4298}"/>
              </a:ext>
            </a:extLst>
          </p:cNvPr>
          <p:cNvGrpSpPr/>
          <p:nvPr/>
        </p:nvGrpSpPr>
        <p:grpSpPr>
          <a:xfrm>
            <a:off x="356772" y="3033550"/>
            <a:ext cx="6172200" cy="3839787"/>
            <a:chOff x="316839" y="1028767"/>
            <a:chExt cx="4730076" cy="274221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B432EAF-0724-0382-F6E8-0817ACC9E19E}"/>
                </a:ext>
              </a:extLst>
            </p:cNvPr>
            <p:cNvGrpSpPr/>
            <p:nvPr/>
          </p:nvGrpSpPr>
          <p:grpSpPr>
            <a:xfrm>
              <a:off x="316839" y="1028767"/>
              <a:ext cx="2109873" cy="2726434"/>
              <a:chOff x="316839" y="1028767"/>
              <a:chExt cx="2109873" cy="272643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8F6EF5-92D3-FA70-ADA8-61356B8D1E69}"/>
                  </a:ext>
                </a:extLst>
              </p:cNvPr>
              <p:cNvSpPr txBox="1"/>
              <p:nvPr/>
            </p:nvSpPr>
            <p:spPr>
              <a:xfrm>
                <a:off x="316839" y="1028767"/>
                <a:ext cx="2109873" cy="101566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AU" sz="6000" b="1" dirty="0">
                    <a:solidFill>
                      <a:schemeClr val="accent1"/>
                    </a:solidFill>
                  </a:rPr>
                  <a:t>~ 10 b</a:t>
                </a:r>
                <a:endParaRPr lang="en-AU" sz="6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5D5C0C-FFFB-588F-EE89-FE29D3D3E914}"/>
                  </a:ext>
                </a:extLst>
              </p:cNvPr>
              <p:cNvSpPr txBox="1"/>
              <p:nvPr/>
            </p:nvSpPr>
            <p:spPr>
              <a:xfrm>
                <a:off x="528883" y="2924204"/>
                <a:ext cx="1685782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AU" sz="2400" b="1" dirty="0">
                    <a:solidFill>
                      <a:schemeClr val="accent1"/>
                    </a:solidFill>
                  </a:rPr>
                  <a:t>Population</a:t>
                </a:r>
                <a:br>
                  <a:rPr lang="en-AU" sz="2400" b="1" dirty="0">
                    <a:solidFill>
                      <a:schemeClr val="accent1"/>
                    </a:solidFill>
                  </a:rPr>
                </a:br>
                <a:r>
                  <a:rPr lang="en-AU" sz="2400" b="1" dirty="0">
                    <a:solidFill>
                      <a:schemeClr val="accent1"/>
                    </a:solidFill>
                  </a:rPr>
                  <a:t>by 2050</a:t>
                </a:r>
              </a:p>
            </p:txBody>
          </p:sp>
          <p:pic>
            <p:nvPicPr>
              <p:cNvPr id="48" name="Picture 4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AB948AD-F273-08A5-E631-59249FF6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953" y="2066999"/>
                <a:ext cx="741643" cy="741643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D8AA010-B11B-F209-CFE8-C86BA93E64D1}"/>
                </a:ext>
              </a:extLst>
            </p:cNvPr>
            <p:cNvGrpSpPr/>
            <p:nvPr/>
          </p:nvGrpSpPr>
          <p:grpSpPr>
            <a:xfrm>
              <a:off x="1996989" y="1028767"/>
              <a:ext cx="3049926" cy="2742213"/>
              <a:chOff x="2187218" y="1028767"/>
              <a:chExt cx="3049926" cy="274221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33E580-DD2C-1C16-F635-31E431E8EECD}"/>
                  </a:ext>
                </a:extLst>
              </p:cNvPr>
              <p:cNvSpPr txBox="1"/>
              <p:nvPr/>
            </p:nvSpPr>
            <p:spPr>
              <a:xfrm>
                <a:off x="2564532" y="1028767"/>
                <a:ext cx="2082622" cy="101566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AU" sz="6000" b="1" dirty="0">
                    <a:solidFill>
                      <a:schemeClr val="accent1"/>
                    </a:solidFill>
                  </a:rPr>
                  <a:t> +70%</a:t>
                </a:r>
                <a:endParaRPr lang="en-AU" sz="6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7E7E28-2636-07C7-8E9E-890F1CD9917F}"/>
                  </a:ext>
                </a:extLst>
              </p:cNvPr>
              <p:cNvSpPr txBox="1"/>
              <p:nvPr/>
            </p:nvSpPr>
            <p:spPr>
              <a:xfrm>
                <a:off x="2187218" y="2939983"/>
                <a:ext cx="3049926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AU" sz="2400" b="1" dirty="0">
                    <a:solidFill>
                      <a:schemeClr val="accent1"/>
                    </a:solidFill>
                  </a:rPr>
                  <a:t>More Food Needed </a:t>
                </a:r>
              </a:p>
              <a:p>
                <a:pPr algn="ctr"/>
                <a:r>
                  <a:rPr lang="en-AU" sz="2400" b="1" dirty="0">
                    <a:solidFill>
                      <a:schemeClr val="accent1"/>
                    </a:solidFill>
                  </a:rPr>
                  <a:t>By 2050</a:t>
                </a:r>
              </a:p>
            </p:txBody>
          </p:sp>
        </p:grpSp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FA07EE98-87A5-F59E-5E8A-C2F30544B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30" y="2066999"/>
              <a:ext cx="741644" cy="741644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8A0ACE12-F6D2-E7F4-8C6B-83CF42BF00E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1912" y="3172152"/>
            <a:ext cx="5612729" cy="3668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6" name="TextBox 7">
            <a:extLst>
              <a:ext uri="{FF2B5EF4-FFF2-40B4-BE49-F238E27FC236}">
                <a16:creationId xmlns:a16="http://schemas.microsoft.com/office/drawing/2014/main" id="{D208BC61-9278-1237-2B99-C3D9AFE92853}"/>
              </a:ext>
            </a:extLst>
          </p:cNvPr>
          <p:cNvSpPr txBox="1"/>
          <p:nvPr/>
        </p:nvSpPr>
        <p:spPr>
          <a:xfrm>
            <a:off x="1259525" y="8628869"/>
            <a:ext cx="342275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Food Security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B0D6EC9-E513-B63A-5D7D-6A2947EC4306}"/>
              </a:ext>
            </a:extLst>
          </p:cNvPr>
          <p:cNvGrpSpPr/>
          <p:nvPr/>
        </p:nvGrpSpPr>
        <p:grpSpPr>
          <a:xfrm>
            <a:off x="13287333" y="2840937"/>
            <a:ext cx="4556749" cy="4605126"/>
            <a:chOff x="13731251" y="5624316"/>
            <a:chExt cx="4556749" cy="4605126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44B3D2B-18FE-90F6-82E1-1015E5B44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464039" y="8433980"/>
              <a:ext cx="1823961" cy="1795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3F63D24-4D50-1D59-04FB-F66B9AD49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731251" y="5624316"/>
              <a:ext cx="1892979" cy="1795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95FBBB3-5092-1BC1-3B2E-247F47E9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188174" y="7164155"/>
              <a:ext cx="1680299" cy="16386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0" name="TextBox 7">
            <a:extLst>
              <a:ext uri="{FF2B5EF4-FFF2-40B4-BE49-F238E27FC236}">
                <a16:creationId xmlns:a16="http://schemas.microsoft.com/office/drawing/2014/main" id="{BF682791-8153-0D23-3107-0F14CE64A5F7}"/>
              </a:ext>
            </a:extLst>
          </p:cNvPr>
          <p:cNvSpPr txBox="1"/>
          <p:nvPr/>
        </p:nvSpPr>
        <p:spPr>
          <a:xfrm>
            <a:off x="7225228" y="8382671"/>
            <a:ext cx="58049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Unsustainable </a:t>
            </a:r>
            <a:r>
              <a:rPr lang="en-A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Ag&amp;Food</a:t>
            </a:r>
            <a:r>
              <a:rPr lang="en-A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systems </a:t>
            </a:r>
          </a:p>
        </p:txBody>
      </p:sp>
      <p:sp>
        <p:nvSpPr>
          <p:cNvPr id="71" name="TextBox 7">
            <a:extLst>
              <a:ext uri="{FF2B5EF4-FFF2-40B4-BE49-F238E27FC236}">
                <a16:creationId xmlns:a16="http://schemas.microsoft.com/office/drawing/2014/main" id="{11775592-820A-3AD8-2D33-42878A9ED89E}"/>
              </a:ext>
            </a:extLst>
          </p:cNvPr>
          <p:cNvSpPr txBox="1"/>
          <p:nvPr/>
        </p:nvSpPr>
        <p:spPr>
          <a:xfrm>
            <a:off x="13665283" y="8290314"/>
            <a:ext cx="472609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 Increasing Consumer Demands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E9DE7F0-01A3-99D7-E316-42AFF65B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08" y="842431"/>
            <a:ext cx="1166986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0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7044" b="7044"/>
          <a:stretch>
            <a:fillRect/>
          </a:stretch>
        </p:blipFill>
        <p:spPr>
          <a:xfrm>
            <a:off x="11472020" y="-1864705"/>
            <a:ext cx="6815980" cy="445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646" b="4502"/>
          <a:stretch>
            <a:fillRect/>
          </a:stretch>
        </p:blipFill>
        <p:spPr>
          <a:xfrm>
            <a:off x="0" y="0"/>
            <a:ext cx="13287333" cy="25929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57201" y="712961"/>
            <a:ext cx="12830132" cy="1109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3"/>
              </a:lnSpc>
            </a:pPr>
            <a:r>
              <a:rPr lang="en-US" sz="6600" dirty="0">
                <a:solidFill>
                  <a:srgbClr val="E9E1D9"/>
                </a:solidFill>
                <a:latin typeface="Helvetica Bold"/>
              </a:rPr>
              <a:t>Precision Fermentation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880DD3F-CE27-8AEC-95C0-0FCC0D57CBDF}"/>
              </a:ext>
            </a:extLst>
          </p:cNvPr>
          <p:cNvSpPr txBox="1">
            <a:spLocks/>
          </p:cNvSpPr>
          <p:nvPr/>
        </p:nvSpPr>
        <p:spPr>
          <a:xfrm>
            <a:off x="591176" y="3665279"/>
            <a:ext cx="8686799" cy="51029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5400" u="sng" dirty="0"/>
              <a:t>Precision Fermentation</a:t>
            </a:r>
          </a:p>
          <a:p>
            <a:pPr marL="0" indent="0">
              <a:buFont typeface="Arial" pitchFamily="34" charset="0"/>
              <a:buNone/>
            </a:pPr>
            <a:endParaRPr lang="en-AU" sz="3600" dirty="0">
              <a:latin typeface="IBMPlexSans-Regular"/>
            </a:endParaRPr>
          </a:p>
          <a:p>
            <a:pPr marL="0" indent="0">
              <a:buFont typeface="Arial" pitchFamily="34" charset="0"/>
              <a:buNone/>
            </a:pPr>
            <a:r>
              <a:rPr lang="en-AU" sz="3600" dirty="0">
                <a:latin typeface="IBMPlexSans-Regular"/>
              </a:rPr>
              <a:t>A form of specialized bioprocessing that uses microbes (usually GMO) as “cell factories” for producing specific functional ingredients, capable of producing proteins, vitamins, enzymes, natural food colour, and fats etc.</a:t>
            </a:r>
            <a:endParaRPr lang="en-AU" sz="5400" dirty="0"/>
          </a:p>
          <a:p>
            <a:pPr marL="0" indent="0">
              <a:buFont typeface="Arial" pitchFamily="34" charset="0"/>
              <a:buNone/>
            </a:pPr>
            <a:endParaRPr lang="en-AU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5AAF5-3C79-AE14-7008-CAC97D947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0950" y="6554441"/>
            <a:ext cx="3175014" cy="2846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A6FCF3-6463-C81D-532F-BCC638365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8793" y="8101517"/>
            <a:ext cx="4152007" cy="2008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32E86-1C88-D3AE-860B-3B473AD77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8793" y="2930613"/>
            <a:ext cx="4201359" cy="328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3BF8C0B-CD53-0DF9-B338-5C25A229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303" y="712961"/>
            <a:ext cx="1166986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7044" b="7044"/>
          <a:stretch>
            <a:fillRect/>
          </a:stretch>
        </p:blipFill>
        <p:spPr>
          <a:xfrm>
            <a:off x="11472020" y="-1864706"/>
            <a:ext cx="6815980" cy="445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646" b="4502"/>
          <a:stretch>
            <a:fillRect/>
          </a:stretch>
        </p:blipFill>
        <p:spPr>
          <a:xfrm>
            <a:off x="0" y="0"/>
            <a:ext cx="13287333" cy="25929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1868" y="149693"/>
            <a:ext cx="12677733" cy="2256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3"/>
              </a:lnSpc>
            </a:pPr>
            <a:r>
              <a:rPr lang="en-US" sz="5400" dirty="0">
                <a:solidFill>
                  <a:srgbClr val="E9E1D9"/>
                </a:solidFill>
                <a:latin typeface="Helvetica Bold"/>
              </a:rPr>
              <a:t>How does PF fit with other </a:t>
            </a:r>
          </a:p>
          <a:p>
            <a:pPr>
              <a:lnSpc>
                <a:spcPts val="9143"/>
              </a:lnSpc>
            </a:pPr>
            <a:r>
              <a:rPr lang="en-US" sz="5400" dirty="0">
                <a:solidFill>
                  <a:srgbClr val="E9E1D9"/>
                </a:solidFill>
                <a:latin typeface="Helvetica Bold"/>
              </a:rPr>
              <a:t>novel food production systems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55E13DB-562E-C933-790A-526AB5A08342}"/>
              </a:ext>
            </a:extLst>
          </p:cNvPr>
          <p:cNvSpPr txBox="1"/>
          <p:nvPr/>
        </p:nvSpPr>
        <p:spPr>
          <a:xfrm>
            <a:off x="609600" y="3021933"/>
            <a:ext cx="56388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A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Plant-Based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A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Algae-Based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A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Insect-Based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A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A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Microbial Biomass Fermentation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A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A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Cell-Based (Cultivated Meat)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B2B36BC-FB73-1472-7CE1-7EDC9000BA7A}"/>
              </a:ext>
            </a:extLst>
          </p:cNvPr>
          <p:cNvSpPr txBox="1"/>
          <p:nvPr/>
        </p:nvSpPr>
        <p:spPr>
          <a:xfrm>
            <a:off x="562718" y="9409425"/>
            <a:ext cx="6096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AU" sz="4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Precision Fermentation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C75220-7714-954E-51B2-8E94E3AC0375}"/>
              </a:ext>
            </a:extLst>
          </p:cNvPr>
          <p:cNvCxnSpPr>
            <a:cxnSpLocks/>
          </p:cNvCxnSpPr>
          <p:nvPr/>
        </p:nvCxnSpPr>
        <p:spPr>
          <a:xfrm>
            <a:off x="6934200" y="9747979"/>
            <a:ext cx="8606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6D92A31-3106-0962-63CF-4EFEE17B3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899" y="8805336"/>
            <a:ext cx="920201" cy="1338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6A3831-9476-5612-8CD5-11112AFE5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062" y="9070557"/>
            <a:ext cx="1715607" cy="944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A18E37-1492-194C-B293-02F2284C027D}"/>
              </a:ext>
            </a:extLst>
          </p:cNvPr>
          <p:cNvGrpSpPr/>
          <p:nvPr/>
        </p:nvGrpSpPr>
        <p:grpSpPr>
          <a:xfrm>
            <a:off x="7713046" y="2713339"/>
            <a:ext cx="9491889" cy="4841674"/>
            <a:chOff x="7713046" y="2896219"/>
            <a:chExt cx="9491889" cy="484167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5EE2089-F54C-5065-89D5-E99AC77DB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3046" y="2896219"/>
              <a:ext cx="4641285" cy="29355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4004B00-A995-1072-652E-A53AAC8A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89486" y="3810147"/>
              <a:ext cx="3250626" cy="29355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BB052FB-7870-E971-1CF7-A2472644D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401851" y="4802380"/>
              <a:ext cx="2803084" cy="29355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C835C52-510D-A9D7-1BF1-77682E9BF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87631" y="8970431"/>
            <a:ext cx="1981800" cy="1032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EAAC93-F124-C21E-5D07-EE3D1EFD0B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03393" y="8950492"/>
            <a:ext cx="1216162" cy="118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Right Brace 41">
            <a:extLst>
              <a:ext uri="{FF2B5EF4-FFF2-40B4-BE49-F238E27FC236}">
                <a16:creationId xmlns:a16="http://schemas.microsoft.com/office/drawing/2014/main" id="{495704B7-8F2D-44EB-1257-519A0AFA6E98}"/>
              </a:ext>
            </a:extLst>
          </p:cNvPr>
          <p:cNvSpPr/>
          <p:nvPr/>
        </p:nvSpPr>
        <p:spPr>
          <a:xfrm rot="16200000">
            <a:off x="12330275" y="4306508"/>
            <a:ext cx="1032937" cy="708563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89AEEE0-EEF2-047F-72EE-47AD6F2630FB}"/>
              </a:ext>
            </a:extLst>
          </p:cNvPr>
          <p:cNvSpPr/>
          <p:nvPr/>
        </p:nvSpPr>
        <p:spPr>
          <a:xfrm>
            <a:off x="6467430" y="3543164"/>
            <a:ext cx="813381" cy="52545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C59B931-2187-4A66-4D29-E3789E65BCEA}"/>
              </a:ext>
            </a:extLst>
          </p:cNvPr>
          <p:cNvSpPr txBox="1"/>
          <p:nvPr/>
        </p:nvSpPr>
        <p:spPr>
          <a:xfrm>
            <a:off x="8910554" y="8528645"/>
            <a:ext cx="80575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7F683-73C8-7C81-F941-8EA546FE5153}"/>
              </a:ext>
            </a:extLst>
          </p:cNvPr>
          <p:cNvSpPr txBox="1"/>
          <p:nvPr/>
        </p:nvSpPr>
        <p:spPr>
          <a:xfrm>
            <a:off x="10925430" y="8528645"/>
            <a:ext cx="80575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86EB0-CA2B-5978-5190-B290D7CD5F2F}"/>
              </a:ext>
            </a:extLst>
          </p:cNvPr>
          <p:cNvSpPr txBox="1"/>
          <p:nvPr/>
        </p:nvSpPr>
        <p:spPr>
          <a:xfrm>
            <a:off x="13253824" y="8528645"/>
            <a:ext cx="209982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Food Colour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3D47FD-400D-C2E3-4194-BC6064853ADD}"/>
              </a:ext>
            </a:extLst>
          </p:cNvPr>
          <p:cNvSpPr txBox="1"/>
          <p:nvPr/>
        </p:nvSpPr>
        <p:spPr>
          <a:xfrm>
            <a:off x="16175699" y="8539626"/>
            <a:ext cx="80575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B12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14EDD4E-DE77-06C6-BEE8-BA2C4994A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08" y="842431"/>
            <a:ext cx="1166986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7044" b="7044"/>
          <a:stretch>
            <a:fillRect/>
          </a:stretch>
        </p:blipFill>
        <p:spPr>
          <a:xfrm>
            <a:off x="11472020" y="-1864705"/>
            <a:ext cx="6815980" cy="445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646" b="4502"/>
          <a:stretch>
            <a:fillRect/>
          </a:stretch>
        </p:blipFill>
        <p:spPr>
          <a:xfrm>
            <a:off x="0" y="0"/>
            <a:ext cx="13287333" cy="25929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34819" y="0"/>
            <a:ext cx="11743616" cy="2276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3"/>
              </a:lnSpc>
            </a:pPr>
            <a:r>
              <a:rPr lang="en-US" sz="6000" dirty="0">
                <a:solidFill>
                  <a:srgbClr val="E9E1D9"/>
                </a:solidFill>
                <a:latin typeface="Helvetica Bold"/>
              </a:rPr>
              <a:t>Commercial Case Studies – Nourish Ingredients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45EC37-4275-7E5F-093A-D792A7091797}"/>
              </a:ext>
            </a:extLst>
          </p:cNvPr>
          <p:cNvSpPr txBox="1">
            <a:spLocks/>
          </p:cNvSpPr>
          <p:nvPr/>
        </p:nvSpPr>
        <p:spPr>
          <a:xfrm>
            <a:off x="408799" y="3162300"/>
            <a:ext cx="9395979" cy="640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/>
              <a:t>Precision fermentation technology to produce animal fats without using animal products or palm/coconut oil</a:t>
            </a:r>
          </a:p>
          <a:p>
            <a:endParaRPr lang="en-AU" sz="3600" dirty="0"/>
          </a:p>
          <a:p>
            <a:r>
              <a:rPr lang="en-AU" sz="3600" dirty="0"/>
              <a:t>Animal-free fermented fat as flavour and functional ingredients supplied to other next-gen foods such as plant-based, alternative non-dairy milk</a:t>
            </a:r>
          </a:p>
          <a:p>
            <a:endParaRPr lang="en-AU" sz="3600" dirty="0"/>
          </a:p>
          <a:p>
            <a:r>
              <a:rPr lang="en-AU" sz="3600" dirty="0"/>
              <a:t>“</a:t>
            </a:r>
            <a:r>
              <a:rPr lang="en-AU" sz="3600" i="1" dirty="0"/>
              <a:t>Cell-cultured meat meets animal-free fermented fat</a:t>
            </a:r>
            <a:r>
              <a:rPr lang="en-AU" sz="3600" dirty="0"/>
              <a:t>” – collaboration between cultured meat company Vow and Nourish Ingredients</a:t>
            </a:r>
          </a:p>
          <a:p>
            <a:endParaRPr lang="en-AU" sz="3600" dirty="0"/>
          </a:p>
          <a:p>
            <a:endParaRPr lang="en-AU" sz="3600" dirty="0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C4D3DCF4-DAAB-51A1-1DCC-03D32AD852B3}"/>
              </a:ext>
            </a:extLst>
          </p:cNvPr>
          <p:cNvSpPr/>
          <p:nvPr/>
        </p:nvSpPr>
        <p:spPr>
          <a:xfrm>
            <a:off x="12954000" y="3677705"/>
            <a:ext cx="1266867" cy="1143000"/>
          </a:xfrm>
          <a:prstGeom prst="mathMultiply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A9A3550-60B4-4BC1-7B7D-67135BAA1151}"/>
              </a:ext>
            </a:extLst>
          </p:cNvPr>
          <p:cNvSpPr/>
          <p:nvPr/>
        </p:nvSpPr>
        <p:spPr>
          <a:xfrm>
            <a:off x="13482929" y="5143500"/>
            <a:ext cx="280967" cy="137890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76760-89F8-0B12-9D27-3C8FD9B0C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683" y="3567056"/>
            <a:ext cx="2961644" cy="1364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1B763-3611-508F-F194-8ECDF694A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8502" y="3648270"/>
            <a:ext cx="2247898" cy="1163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D657CA-B233-4C02-14CB-CD75A44E0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5695" y="6867255"/>
            <a:ext cx="4943475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395BB59-7792-F6D3-D9C8-9A57C24B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08" y="842431"/>
            <a:ext cx="1166986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0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7044" b="7044"/>
          <a:stretch>
            <a:fillRect/>
          </a:stretch>
        </p:blipFill>
        <p:spPr>
          <a:xfrm>
            <a:off x="11472020" y="-1864705"/>
            <a:ext cx="6815980" cy="445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646" b="4502"/>
          <a:stretch>
            <a:fillRect/>
          </a:stretch>
        </p:blipFill>
        <p:spPr>
          <a:xfrm>
            <a:off x="0" y="0"/>
            <a:ext cx="13287333" cy="25929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4584" y="95036"/>
            <a:ext cx="11743616" cy="2237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3"/>
              </a:lnSpc>
            </a:pPr>
            <a:r>
              <a:rPr lang="en-US" sz="6000" dirty="0">
                <a:solidFill>
                  <a:srgbClr val="E9E1D9"/>
                </a:solidFill>
                <a:latin typeface="Helvetica Bold"/>
              </a:rPr>
              <a:t>Commercial Case Studies – Eden Brew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45EC37-4275-7E5F-093A-D792A7091797}"/>
              </a:ext>
            </a:extLst>
          </p:cNvPr>
          <p:cNvSpPr txBox="1">
            <a:spLocks/>
          </p:cNvSpPr>
          <p:nvPr/>
        </p:nvSpPr>
        <p:spPr>
          <a:xfrm>
            <a:off x="706598" y="3677705"/>
            <a:ext cx="8735200" cy="640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 err="1"/>
              <a:t>Synbio</a:t>
            </a:r>
            <a:r>
              <a:rPr lang="en-AU" sz="3600" dirty="0"/>
              <a:t> technology in yeast to produce milk proteins through precision fermentation</a:t>
            </a:r>
          </a:p>
          <a:p>
            <a:endParaRPr lang="en-AU" sz="3600" dirty="0"/>
          </a:p>
          <a:p>
            <a:r>
              <a:rPr lang="en-AU" sz="3600" dirty="0"/>
              <a:t>Precision fermentation processes commercial-scale development</a:t>
            </a:r>
          </a:p>
          <a:p>
            <a:endParaRPr lang="en-AU" sz="3600" dirty="0"/>
          </a:p>
          <a:p>
            <a:r>
              <a:rPr lang="en-AU" sz="3600" dirty="0"/>
              <a:t>Collaboration with local dairy giant Norco. Co-operative Limited to launch animal-free dairy products</a:t>
            </a:r>
          </a:p>
          <a:p>
            <a:endParaRPr lang="en-AU" sz="3600" dirty="0"/>
          </a:p>
          <a:p>
            <a:endParaRPr lang="en-AU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4DC2F5-A682-ED68-392E-20D1E8703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8200" y="6743700"/>
            <a:ext cx="278129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FA13B3-8A31-138A-9769-5E132C661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5710" y="3460093"/>
            <a:ext cx="2099420" cy="1683407"/>
          </a:xfrm>
          <a:prstGeom prst="rect">
            <a:avLst/>
          </a:prstGeom>
        </p:spPr>
      </p:pic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C4D3DCF4-DAAB-51A1-1DCC-03D32AD852B3}"/>
              </a:ext>
            </a:extLst>
          </p:cNvPr>
          <p:cNvSpPr/>
          <p:nvPr/>
        </p:nvSpPr>
        <p:spPr>
          <a:xfrm>
            <a:off x="12954000" y="3677705"/>
            <a:ext cx="1266867" cy="1143000"/>
          </a:xfrm>
          <a:prstGeom prst="mathMultiply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3ECEA9-D694-5870-F3AA-C17E82206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85259" y="3410994"/>
            <a:ext cx="2781299" cy="1631009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CA9A3550-60B4-4BC1-7B7D-67135BAA1151}"/>
              </a:ext>
            </a:extLst>
          </p:cNvPr>
          <p:cNvSpPr/>
          <p:nvPr/>
        </p:nvSpPr>
        <p:spPr>
          <a:xfrm>
            <a:off x="13482929" y="5143500"/>
            <a:ext cx="280967" cy="137890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6590264-463B-C4D7-6E17-D0221928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08" y="842431"/>
            <a:ext cx="1166986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0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7044" b="7044"/>
          <a:stretch>
            <a:fillRect/>
          </a:stretch>
        </p:blipFill>
        <p:spPr>
          <a:xfrm>
            <a:off x="11472020" y="-1864705"/>
            <a:ext cx="6815980" cy="445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646" b="4502"/>
          <a:stretch>
            <a:fillRect/>
          </a:stretch>
        </p:blipFill>
        <p:spPr>
          <a:xfrm>
            <a:off x="0" y="0"/>
            <a:ext cx="13287333" cy="25929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2757" y="842430"/>
            <a:ext cx="11743616" cy="1109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3"/>
              </a:lnSpc>
            </a:pPr>
            <a:r>
              <a:rPr lang="en-US" sz="7200" dirty="0">
                <a:solidFill>
                  <a:srgbClr val="E9E1D9"/>
                </a:solidFill>
                <a:latin typeface="Helvetica Bold"/>
              </a:rPr>
              <a:t>Commercial Landscape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8F3654E-014F-910C-A530-08F5F8D1EB85}"/>
              </a:ext>
            </a:extLst>
          </p:cNvPr>
          <p:cNvSpPr txBox="1"/>
          <p:nvPr/>
        </p:nvSpPr>
        <p:spPr>
          <a:xfrm>
            <a:off x="3505200" y="3096786"/>
            <a:ext cx="18288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Global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DD546A-9E59-DDDB-F2DE-DC65B7A14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57" y="2851848"/>
            <a:ext cx="10572750" cy="623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7C301F-ACD2-1366-1596-FD97F804D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4809" y="3244870"/>
            <a:ext cx="6815981" cy="205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759B89-E173-EF8A-8ECE-5223E774C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1807" y="5600699"/>
            <a:ext cx="6479373" cy="439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1F4CD2-B33A-59FD-0436-58A7EF4F3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841" y="9349662"/>
            <a:ext cx="2145906" cy="79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70E2896-A5C2-C828-BE6B-B5A2843B8372}"/>
              </a:ext>
            </a:extLst>
          </p:cNvPr>
          <p:cNvSpPr/>
          <p:nvPr/>
        </p:nvSpPr>
        <p:spPr>
          <a:xfrm>
            <a:off x="15316200" y="4152900"/>
            <a:ext cx="2057400" cy="838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69FDAA-2AE3-C9D9-F6C9-F70C6D58EBA0}"/>
              </a:ext>
            </a:extLst>
          </p:cNvPr>
          <p:cNvSpPr/>
          <p:nvPr/>
        </p:nvSpPr>
        <p:spPr>
          <a:xfrm>
            <a:off x="14903257" y="9349662"/>
            <a:ext cx="533401" cy="2633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6610C5-FD09-0044-9518-3A47C2B2BFF3}"/>
              </a:ext>
            </a:extLst>
          </p:cNvPr>
          <p:cNvSpPr/>
          <p:nvPr/>
        </p:nvSpPr>
        <p:spPr>
          <a:xfrm>
            <a:off x="12725400" y="6743700"/>
            <a:ext cx="338267" cy="16698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954F6E0-0012-2B48-FEFA-6CF44EB7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727" y="842430"/>
            <a:ext cx="1166986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6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7044" b="7044"/>
          <a:stretch>
            <a:fillRect/>
          </a:stretch>
        </p:blipFill>
        <p:spPr>
          <a:xfrm>
            <a:off x="11472020" y="-1864705"/>
            <a:ext cx="6815980" cy="445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646" b="4502"/>
          <a:stretch>
            <a:fillRect/>
          </a:stretch>
        </p:blipFill>
        <p:spPr>
          <a:xfrm>
            <a:off x="0" y="0"/>
            <a:ext cx="13287333" cy="25929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3400" y="187560"/>
            <a:ext cx="9432621" cy="2217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3"/>
              </a:lnSpc>
            </a:pPr>
            <a:r>
              <a:rPr lang="en-US" sz="6000" dirty="0">
                <a:solidFill>
                  <a:srgbClr val="E9E1D9"/>
                </a:solidFill>
                <a:latin typeface="Helvetica Bold"/>
              </a:rPr>
              <a:t>The Process Value Chain of Precision Fermentation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A679914-98E8-C57E-A30B-6F3F1F76457B}"/>
              </a:ext>
            </a:extLst>
          </p:cNvPr>
          <p:cNvGrpSpPr/>
          <p:nvPr/>
        </p:nvGrpSpPr>
        <p:grpSpPr>
          <a:xfrm>
            <a:off x="0" y="2897664"/>
            <a:ext cx="12573000" cy="6900270"/>
            <a:chOff x="2057400" y="2605609"/>
            <a:chExt cx="13797846" cy="7572486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FAE2571-358D-B622-A2B9-FE1828FE7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7400" y="2605609"/>
              <a:ext cx="13797846" cy="7572486"/>
            </a:xfrm>
            <a:prstGeom prst="rect">
              <a:avLst/>
            </a:prstGeom>
          </p:spPr>
        </p:pic>
        <p:sp>
          <p:nvSpPr>
            <p:cNvPr id="94" name="TextBox 7">
              <a:extLst>
                <a:ext uri="{FF2B5EF4-FFF2-40B4-BE49-F238E27FC236}">
                  <a16:creationId xmlns:a16="http://schemas.microsoft.com/office/drawing/2014/main" id="{99136C19-1D67-771C-46A6-FCD66CC2DF20}"/>
                </a:ext>
              </a:extLst>
            </p:cNvPr>
            <p:cNvSpPr txBox="1"/>
            <p:nvPr/>
          </p:nvSpPr>
          <p:spPr>
            <a:xfrm>
              <a:off x="11472020" y="6972300"/>
              <a:ext cx="1061154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AU" sz="2000" dirty="0">
                  <a:ln w="0"/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TEA</a:t>
              </a:r>
            </a:p>
            <a:p>
              <a:r>
                <a:rPr lang="en-AU" sz="2000" dirty="0">
                  <a:ln w="0"/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LCA</a:t>
              </a:r>
            </a:p>
            <a:p>
              <a:r>
                <a:rPr lang="en-AU" sz="2000" dirty="0">
                  <a:ln w="0"/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Societal </a:t>
              </a:r>
            </a:p>
          </p:txBody>
        </p:sp>
      </p:grpSp>
      <p:sp>
        <p:nvSpPr>
          <p:cNvPr id="2" name="TextBox 7">
            <a:extLst>
              <a:ext uri="{FF2B5EF4-FFF2-40B4-BE49-F238E27FC236}">
                <a16:creationId xmlns:a16="http://schemas.microsoft.com/office/drawing/2014/main" id="{D88D3219-4AD1-BCD1-1882-647786A38E96}"/>
              </a:ext>
            </a:extLst>
          </p:cNvPr>
          <p:cNvSpPr txBox="1"/>
          <p:nvPr/>
        </p:nvSpPr>
        <p:spPr>
          <a:xfrm>
            <a:off x="13106400" y="3023812"/>
            <a:ext cx="4837375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Strain Engineering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Lab-scale Process Development (Flask to ~20L with Lab DSP)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Pilot-scale Process Development (100L to 2,000L with Polit DSP)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Demo- and Commercial- scale Process Development (10,000L to 500,000L + with DSP)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Food Formulation and Processing, Nutrition, Digestion, Sensory etc.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Regulatory Science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Societal Science (TEA, LCA, Consumers etc.)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2582BC9-ADCC-8ACF-C382-50816CBE6F17}"/>
              </a:ext>
            </a:extLst>
          </p:cNvPr>
          <p:cNvSpPr txBox="1"/>
          <p:nvPr/>
        </p:nvSpPr>
        <p:spPr>
          <a:xfrm>
            <a:off x="14227791" y="4313489"/>
            <a:ext cx="3581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A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6DDE65-8632-2BD8-2BE6-92B73AC0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727" y="842430"/>
            <a:ext cx="1166986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5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7044" b="7044"/>
          <a:stretch>
            <a:fillRect/>
          </a:stretch>
        </p:blipFill>
        <p:spPr>
          <a:xfrm>
            <a:off x="11472020" y="-1864705"/>
            <a:ext cx="6815980" cy="445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646" b="4502"/>
          <a:stretch>
            <a:fillRect/>
          </a:stretch>
        </p:blipFill>
        <p:spPr>
          <a:xfrm>
            <a:off x="0" y="0"/>
            <a:ext cx="13287333" cy="25929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78177" y="865339"/>
            <a:ext cx="12328223" cy="1109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3"/>
              </a:lnSpc>
            </a:pPr>
            <a:r>
              <a:rPr lang="en-US" sz="7200" dirty="0">
                <a:solidFill>
                  <a:srgbClr val="E9E1D9"/>
                </a:solidFill>
                <a:latin typeface="Helvetica Bold"/>
              </a:rPr>
              <a:t>Challenges &amp; Solutions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2582BC9-ADCC-8ACF-C382-50816CBE6F17}"/>
              </a:ext>
            </a:extLst>
          </p:cNvPr>
          <p:cNvSpPr txBox="1"/>
          <p:nvPr/>
        </p:nvSpPr>
        <p:spPr>
          <a:xfrm>
            <a:off x="14227791" y="4313489"/>
            <a:ext cx="3581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A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C419895-C5D6-94DE-414E-54BDA8942903}"/>
              </a:ext>
            </a:extLst>
          </p:cNvPr>
          <p:cNvSpPr txBox="1"/>
          <p:nvPr/>
        </p:nvSpPr>
        <p:spPr>
          <a:xfrm>
            <a:off x="1089579" y="2737093"/>
            <a:ext cx="4837375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Strain Engineering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Lab-scale Process Development (Flask to ~20L with Lab DSP)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Pilot-scale Process Development (100L to 2,000L with Polit DSP)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Demo- and Commercial- scale Process Development (10,000L to 500,000L + with DSP)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Food Formulation and Processing, Nutrition, Digestion, Sensory etc.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Regulatory Science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U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Societal Science (TEA, LCA, Consumers etc.)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A0D6EB-F53F-4DE1-EFA6-8CFF1AC6F524}"/>
              </a:ext>
            </a:extLst>
          </p:cNvPr>
          <p:cNvGrpSpPr/>
          <p:nvPr/>
        </p:nvGrpSpPr>
        <p:grpSpPr>
          <a:xfrm>
            <a:off x="7868850" y="2919435"/>
            <a:ext cx="8409240" cy="2794161"/>
            <a:chOff x="8354760" y="3458248"/>
            <a:chExt cx="9529877" cy="31665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7F0F24-F604-D9D0-8748-D1CDF4DCBD67}"/>
                </a:ext>
              </a:extLst>
            </p:cNvPr>
            <p:cNvSpPr txBox="1"/>
            <p:nvPr/>
          </p:nvSpPr>
          <p:spPr>
            <a:xfrm>
              <a:off x="8462120" y="3458248"/>
              <a:ext cx="8911481" cy="6975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A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CSIRO Food Innovation Centre(Werribee) – Precision Fermentation Pilot Plant,400 </a:t>
              </a:r>
              <a:r>
                <a:rPr lang="en-AU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Liter</a:t>
              </a:r>
              <a:r>
                <a:rPr lang="en-A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fermentation with DSP, Food Grade Facility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50A99B-CDEB-031B-E143-9C1EC7B98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4760" y="4473648"/>
              <a:ext cx="3413266" cy="11772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 descr="A person in white coveralls standing in a factory&#10;&#10;Description automatically generated with low confidence">
              <a:extLst>
                <a:ext uri="{FF2B5EF4-FFF2-40B4-BE49-F238E27FC236}">
                  <a16:creationId xmlns:a16="http://schemas.microsoft.com/office/drawing/2014/main" id="{C2E14BAE-25B4-30F6-D617-F628E8D40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9752" y="4303429"/>
              <a:ext cx="1600647" cy="23213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13" descr="A picture containing indoor, wall, rack&#10;&#10;Description automatically generated">
              <a:extLst>
                <a:ext uri="{FF2B5EF4-FFF2-40B4-BE49-F238E27FC236}">
                  <a16:creationId xmlns:a16="http://schemas.microsoft.com/office/drawing/2014/main" id="{2CF4B10D-C136-0694-1F42-E7F635B25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5" t="15407" r="-6755" b="-4014"/>
            <a:stretch/>
          </p:blipFill>
          <p:spPr>
            <a:xfrm>
              <a:off x="16101833" y="4313489"/>
              <a:ext cx="1782804" cy="22850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 descr="A picture containing indoor, device, miller, engine&#10;&#10;Description automatically generated">
              <a:extLst>
                <a:ext uri="{FF2B5EF4-FFF2-40B4-BE49-F238E27FC236}">
                  <a16:creationId xmlns:a16="http://schemas.microsoft.com/office/drawing/2014/main" id="{FA4E8E36-D07E-4834-C44D-19252276C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9" r="13372"/>
            <a:stretch/>
          </p:blipFill>
          <p:spPr>
            <a:xfrm>
              <a:off x="13913851" y="4313489"/>
              <a:ext cx="1932317" cy="22262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B46E5B-D49C-91F0-D92A-9DCD2CB29C14}"/>
              </a:ext>
            </a:extLst>
          </p:cNvPr>
          <p:cNvGrpSpPr/>
          <p:nvPr/>
        </p:nvGrpSpPr>
        <p:grpSpPr>
          <a:xfrm>
            <a:off x="8043732" y="6245746"/>
            <a:ext cx="8415468" cy="2294529"/>
            <a:chOff x="8465113" y="7390363"/>
            <a:chExt cx="9472480" cy="25827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7923B4-4ED3-F545-4D33-809BFE708C51}"/>
                </a:ext>
              </a:extLst>
            </p:cNvPr>
            <p:cNvSpPr txBox="1"/>
            <p:nvPr/>
          </p:nvSpPr>
          <p:spPr>
            <a:xfrm>
              <a:off x="8465113" y="7390363"/>
              <a:ext cx="9472480" cy="10393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A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Queensland University of Technology (QUT), Mackay Renewable </a:t>
              </a:r>
              <a:r>
                <a:rPr lang="en-AU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Biocommodities</a:t>
              </a:r>
              <a:r>
                <a:rPr lang="en-A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Pilot Plant – Precision Fermentation, 2,000 L fermentation with DSP, Food Grade Facility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BE6395-523A-D801-1DFD-B80905BB9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44000" y="8414705"/>
              <a:ext cx="2471924" cy="15583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E4C10B-50FF-A812-A7BC-B68DB7816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471092" y="8414705"/>
              <a:ext cx="2158614" cy="15583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BFE3204-F164-058D-90A3-55D3CF4F0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240000" y="8368703"/>
              <a:ext cx="2309056" cy="1558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854B96-5862-49D6-3047-6574A612B554}"/>
              </a:ext>
            </a:extLst>
          </p:cNvPr>
          <p:cNvSpPr txBox="1"/>
          <p:nvPr/>
        </p:nvSpPr>
        <p:spPr>
          <a:xfrm>
            <a:off x="8043732" y="9226725"/>
            <a:ext cx="89114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Cauldron </a:t>
            </a:r>
            <a:r>
              <a:rPr lang="en-A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Ferm</a:t>
            </a:r>
            <a:r>
              <a:rPr lang="en-A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(NSW) – CDMO for precision fermentation, 10,000 L to 100,000’s </a:t>
            </a:r>
            <a:r>
              <a:rPr lang="en-A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Liters</a:t>
            </a:r>
            <a:r>
              <a:rPr lang="en-A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fermentation with DSP.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D15F14D-FDB1-DA66-9462-86975BF8C6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93397" y="9534502"/>
            <a:ext cx="1228459" cy="391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B33C687-116E-7B7B-7276-85008CB0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727" y="842430"/>
            <a:ext cx="1166986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0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versified Document" ma:contentTypeID="0x01010073819C8729A6B244A74FF75370EE82A900FD7A2518D8420746B561274B6BB19E1F" ma:contentTypeVersion="41" ma:contentTypeDescription="Create a new document." ma:contentTypeScope="" ma:versionID="e5d49b8b1c630c380db95d4f5c14fa1c">
  <xsd:schema xmlns:xsd="http://www.w3.org/2001/XMLSchema" xmlns:xs="http://www.w3.org/2001/XMLSchema" xmlns:p="http://schemas.microsoft.com/office/2006/metadata/properties" xmlns:ns2="6679147d-f3e0-4428-9f88-abb34dc925f6" xmlns:ns3="484c8c59-755d-4516-b8d2-1621b38262b4" xmlns:ns4="9fb4f79b-aced-4475-9d75-51112827ba85" xmlns:ns5="77342a18-84af-4da7-9c4b-8f6747e69445" xmlns:ns6="e1d81198-c14a-4621-bead-5e94bd4e0f70" targetNamespace="http://schemas.microsoft.com/office/2006/metadata/properties" ma:root="true" ma:fieldsID="938542d5e9655c4f98450692553d1834" ns2:_="" ns3:_="" ns4:_="" ns5:_="" ns6:_="">
    <xsd:import namespace="6679147d-f3e0-4428-9f88-abb34dc925f6"/>
    <xsd:import namespace="484c8c59-755d-4516-b8d2-1621b38262b4"/>
    <xsd:import namespace="9fb4f79b-aced-4475-9d75-51112827ba85"/>
    <xsd:import namespace="77342a18-84af-4da7-9c4b-8f6747e69445"/>
    <xsd:import namespace="e1d81198-c14a-4621-bead-5e94bd4e0f70"/>
    <xsd:element name="properties">
      <xsd:complexType>
        <xsd:sequence>
          <xsd:element name="documentManagement">
            <xsd:complexType>
              <xsd:all>
                <xsd:element ref="ns2:i5aaf5fcc6894645b65c7a29c6476a19" minOccurs="0"/>
                <xsd:element ref="ns3:TaxCatchAll" minOccurs="0"/>
                <xsd:element ref="ns3:TaxCatchAllLabel" minOccurs="0"/>
                <xsd:element ref="ns5:a5dd2779d0f74165b3ee02b306aad3bb" minOccurs="0"/>
                <xsd:element ref="ns5:k0a51cf79e604745857a03ab6484fba4" minOccurs="0"/>
                <xsd:element ref="ns4:Contact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LengthInSeconds" minOccurs="0"/>
                <xsd:element ref="ns4:SharedWithUsers" minOccurs="0"/>
                <xsd:element ref="ns4:SharedWithDetails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ServiceAutoKeyPoints" minOccurs="0"/>
                <xsd:element ref="ns6:MediaServiceKeyPoints" minOccurs="0"/>
                <xsd:element ref="ns6:MediaServiceLocation" minOccurs="0"/>
                <xsd:element ref="ns6:lcf76f155ced4ddcb4097134ff3c332f" minOccurs="0"/>
                <xsd:element ref="ns6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9147d-f3e0-4428-9f88-abb34dc925f6" elementFormDefault="qualified">
    <xsd:import namespace="http://schemas.microsoft.com/office/2006/documentManagement/types"/>
    <xsd:import namespace="http://schemas.microsoft.com/office/infopath/2007/PartnerControls"/>
    <xsd:element name="i5aaf5fcc6894645b65c7a29c6476a19" ma:index="8" nillable="true" ma:taxonomy="true" ma:internalName="i5aaf5fcc6894645b65c7a29c6476a19" ma:taxonomyFieldName="Brand" ma:displayName="Brand" ma:readOnly="false" ma:default="" ma:fieldId="{25aaf5fc-c689-4645-b65c-7a29c6476a19}" ma:taxonomyMulti="true" ma:sspId="21816827-90af-4176-b580-c8d076dcbe51" ma:termSetId="7c654c6d-e322-4e75-8a8d-4f71d8428da7" ma:anchorId="d5f9dc94-0ec1-4665-8c2b-3b56d2f9355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b3156071-fcc7-4d29-971a-0337c0b44949}" ma:internalName="TaxCatchAll" ma:showField="CatchAllData" ma:web="9fb4f79b-aced-4475-9d75-51112827ba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b3156071-fcc7-4d29-971a-0337c0b44949}" ma:internalName="TaxCatchAllLabel" ma:readOnly="true" ma:showField="CatchAllDataLabel" ma:web="9fb4f79b-aced-4475-9d75-51112827ba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4f79b-aced-4475-9d75-51112827ba85" elementFormDefault="qualified">
    <xsd:import namespace="http://schemas.microsoft.com/office/2006/documentManagement/types"/>
    <xsd:import namespace="http://schemas.microsoft.com/office/infopath/2007/PartnerControls"/>
    <xsd:element name="Contact" ma:index="16" nillable="true" ma:displayName="Contact" ma:list="UserInfo" ma:SharePointGroup="0" ma:internalName="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42a18-84af-4da7-9c4b-8f6747e69445" elementFormDefault="qualified">
    <xsd:import namespace="http://schemas.microsoft.com/office/2006/documentManagement/types"/>
    <xsd:import namespace="http://schemas.microsoft.com/office/infopath/2007/PartnerControls"/>
    <xsd:element name="a5dd2779d0f74165b3ee02b306aad3bb" ma:index="12" nillable="true" ma:taxonomy="true" ma:internalName="a5dd2779d0f74165b3ee02b306aad3bb" ma:taxonomyFieldName="OrganisationalStructure" ma:displayName="Organisational Structure" ma:readOnly="false" ma:default="" ma:fieldId="{a5dd2779-d0f7-4165-b3ee-02b306aad3bb}" ma:taxonomyMulti="true" ma:sspId="21816827-90af-4176-b580-c8d076dcbe51" ma:termSetId="0c1ca506-f094-4db0-885f-b72b4350c0ab" ma:anchorId="da7978d5-6df2-4861-9cf8-8b7cb2c6de12" ma:open="false" ma:isKeyword="false">
      <xsd:complexType>
        <xsd:sequence>
          <xsd:element ref="pc:Terms" minOccurs="0" maxOccurs="1"/>
        </xsd:sequence>
      </xsd:complexType>
    </xsd:element>
    <xsd:element name="k0a51cf79e604745857a03ab6484fba4" ma:index="14" nillable="true" ma:taxonomy="true" ma:internalName="k0a51cf79e604745857a03ab6484fba4" ma:taxonomyFieldName="Topics" ma:displayName="Topics" ma:readOnly="false" ma:default="" ma:fieldId="{40a51cf7-9e60-4745-857a-03ab6484fba4}" ma:taxonomyMulti="true" ma:sspId="21816827-90af-4176-b580-c8d076dcbe51" ma:termSetId="0f7400d8-9815-4b86-9061-782a112a3da8" ma:anchorId="6fc0f917-655d-443a-8df2-cf833bcdadce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81198-c14a-4621-bead-5e94bd4e0f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21816827-90af-4176-b580-c8d076dcbe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1BE57A-8CCA-4957-BD40-56CF119A3DC8}"/>
</file>

<file path=customXml/itemProps2.xml><?xml version="1.0" encoding="utf-8"?>
<ds:datastoreItem xmlns:ds="http://schemas.openxmlformats.org/officeDocument/2006/customXml" ds:itemID="{8388EA99-7EEF-471C-A60F-AEBF3E1927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10871</TotalTime>
  <Words>622</Words>
  <Application>Microsoft Office PowerPoint</Application>
  <PresentationFormat>Custom</PresentationFormat>
  <Paragraphs>130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IBMPlexSans-Regular</vt:lpstr>
      <vt:lpstr>Wingdings</vt:lpstr>
      <vt:lpstr>Arial</vt:lpstr>
      <vt:lpstr>Helvetica Bold</vt:lpstr>
      <vt:lpstr>Helvetica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foodpro / ppt</dc:title>
  <dc:creator>Liu, Joe (A&amp;F, Coopers Plains)</dc:creator>
  <cp:lastModifiedBy>Liu, Joe (A&amp;F, Coopers Plains)</cp:lastModifiedBy>
  <cp:revision>3</cp:revision>
  <dcterms:created xsi:type="dcterms:W3CDTF">2006-08-16T00:00:00Z</dcterms:created>
  <dcterms:modified xsi:type="dcterms:W3CDTF">2023-07-23T09:45:32Z</dcterms:modified>
  <dc:identifier>DAFkQxqSH8k</dc:identifier>
</cp:coreProperties>
</file>