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14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595" autoAdjust="0"/>
  </p:normalViewPr>
  <p:slideViewPr>
    <p:cSldViewPr>
      <p:cViewPr>
        <p:scale>
          <a:sx n="49" d="100"/>
          <a:sy n="49" d="100"/>
        </p:scale>
        <p:origin x="840" y="8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20.07.2023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 size of food waste in Australia is astronomical. </a:t>
            </a:r>
          </a:p>
          <a:p>
            <a:endParaRPr lang="en-US"/>
          </a:p>
          <a:p>
            <a:r>
              <a:rPr lang="en-US"/>
              <a:t>7.2 million tonnes every year. </a:t>
            </a:r>
          </a:p>
          <a:p>
            <a:endParaRPr lang="en-US"/>
          </a:p>
          <a:p>
            <a:r>
              <a:rPr lang="en-US"/>
              <a:t>This is going to take innovation and new solutions in every corner of our food systems. </a:t>
            </a:r>
          </a:p>
          <a:p>
            <a:endParaRPr lang="en-US"/>
          </a:p>
          <a:p>
            <a:r>
              <a:rPr lang="en-US"/>
              <a:t>I'm here to talk to you about one corner, one solution. </a:t>
            </a:r>
          </a:p>
          <a:p>
            <a:endParaRPr lang="en-US"/>
          </a:p>
          <a:p>
            <a:r>
              <a:rPr lang="en-US"/>
              <a:t>It's the 42% of Australia's annual food waste. The food that gets wasted before it even reaches supermarket shelves, let alone people's homes. </a:t>
            </a:r>
          </a:p>
          <a:p>
            <a:endParaRPr lang="en-US"/>
          </a:p>
          <a:p>
            <a:r>
              <a:rPr lang="en-US"/>
              <a:t>Before I tell you about the solution, let me tell you a story.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We built a platform that addresses these common problems, with industry, for industry. </a:t>
            </a:r>
          </a:p>
          <a:p>
            <a:endParaRPr lang="en-US"/>
          </a:p>
          <a:p>
            <a:r>
              <a:rPr lang="en-US"/>
              <a:t>Buyers and sustainable procurement</a:t>
            </a:r>
          </a:p>
          <a:p>
            <a:endParaRPr lang="en-US"/>
          </a:p>
          <a:p>
            <a:r>
              <a:rPr lang="en-US"/>
              <a:t>Donation options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Remember the ravioli? Had that manufacturer had Yume at their fingertips they would have: </a:t>
            </a:r>
          </a:p>
          <a:p>
            <a:endParaRPr lang="en-US"/>
          </a:p>
          <a:p>
            <a:r>
              <a:rPr lang="en-US"/>
              <a:t>-Diverse buyers </a:t>
            </a:r>
          </a:p>
          <a:p>
            <a:r>
              <a:rPr lang="en-US"/>
              <a:t>-128% more volume was sold -149% increase in price</a:t>
            </a:r>
          </a:p>
          <a:p>
            <a:r>
              <a:rPr lang="en-US"/>
              <a:t>-30% more products donated </a:t>
            </a:r>
          </a:p>
          <a:p>
            <a:endParaRPr lang="en-US"/>
          </a:p>
          <a:p>
            <a:r>
              <a:rPr lang="en-US"/>
              <a:t>Automatically offered to FRO</a:t>
            </a:r>
          </a:p>
          <a:p>
            <a:endParaRPr lang="en-US"/>
          </a:p>
          <a:p>
            <a:r>
              <a:rPr lang="en-US"/>
              <a:t>And if the first FRO couldn't accept the entire consignment, it waterfalls down to another food rescue organisation, who can ensure food gets to people in need.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+301,000 kgs of excess stock with Yume in 12 months</a:t>
            </a:r>
          </a:p>
          <a:p>
            <a:endParaRPr lang="en-US" dirty="0"/>
          </a:p>
          <a:p>
            <a:r>
              <a:rPr lang="en-US" dirty="0"/>
              <a:t>-Clearance rate to 98%</a:t>
            </a:r>
          </a:p>
          <a:p>
            <a:r>
              <a:rPr lang="en-US" dirty="0"/>
              <a:t>-$782k back in their pockets -30% increase in pricing </a:t>
            </a:r>
          </a:p>
          <a:p>
            <a:r>
              <a:rPr lang="en-US" dirty="0"/>
              <a:t>-40% less time on donation </a:t>
            </a:r>
          </a:p>
          <a:p>
            <a:r>
              <a:rPr lang="en-US" dirty="0"/>
              <a:t>-ROI of $6 for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r>
              <a:rPr lang="en-US"/>
              <a:t>-$17 million back to businesses </a:t>
            </a:r>
          </a:p>
          <a:p>
            <a:endParaRPr lang="en-US"/>
          </a:p>
          <a:p>
            <a:r>
              <a:rPr lang="en-US"/>
              <a:t>-5.6 million kilograms (30 boeing 747s)</a:t>
            </a:r>
          </a:p>
          <a:p>
            <a:endParaRPr lang="en-US"/>
          </a:p>
          <a:p>
            <a:r>
              <a:rPr lang="en-US"/>
              <a:t>-882,000 meals donated (a meal for everyone on the gold coast) </a:t>
            </a:r>
          </a:p>
          <a:p>
            <a:endParaRPr lang="en-US"/>
          </a:p>
          <a:p>
            <a:r>
              <a:rPr lang="en-US"/>
              <a:t>-1.3 billion litres water (520 olympic pools)</a:t>
            </a:r>
          </a:p>
          <a:p>
            <a:endParaRPr lang="en-US"/>
          </a:p>
          <a:p>
            <a:r>
              <a:rPr lang="en-US"/>
              <a:t>-22 million Co2 (4,957 cars off the road for a year)</a:t>
            </a:r>
          </a:p>
          <a:p>
            <a:endParaRPr lang="en-US"/>
          </a:p>
          <a:p>
            <a:r>
              <a:rPr lang="en-US"/>
              <a:t> 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Let me tell you a story about some excess ravioli. </a:t>
            </a:r>
          </a:p>
          <a:p>
            <a:endParaRPr lang="en-US"/>
          </a:p>
          <a:p>
            <a:r>
              <a:rPr lang="en-US"/>
              <a:t>10 tonnes were in excess due to a forecasting error. </a:t>
            </a:r>
          </a:p>
          <a:p>
            <a:endParaRPr lang="en-US"/>
          </a:p>
          <a:p>
            <a:r>
              <a:rPr lang="en-US"/>
              <a:t>The manufacturer had x2 clearance buyers to call up on their list. </a:t>
            </a:r>
          </a:p>
          <a:p>
            <a:endParaRPr lang="en-US"/>
          </a:p>
          <a:p>
            <a:r>
              <a:rPr lang="en-US"/>
              <a:t>After back and forth on the phone with the 2 buyers, trying to agree on a price and taking time out of core sales functions, 1 buyer took some of the stock. </a:t>
            </a:r>
          </a:p>
          <a:p>
            <a:endParaRPr lang="en-US"/>
          </a:p>
          <a:p>
            <a:r>
              <a:rPr lang="en-US"/>
              <a:t>But only 40% of it. </a:t>
            </a:r>
          </a:p>
          <a:p>
            <a:endParaRPr lang="en-US"/>
          </a:p>
          <a:p>
            <a:r>
              <a:rPr lang="en-US"/>
              <a:t>Back on the phone to customer service to now organise donation of the stock. Time is ticking on the shelf life. </a:t>
            </a:r>
          </a:p>
          <a:p>
            <a:endParaRPr lang="en-US"/>
          </a:p>
          <a:p>
            <a:r>
              <a:rPr lang="en-US"/>
              <a:t>The manufacturer has x1 FRO partner. And they can only accept a partial amount of the stock. </a:t>
            </a:r>
          </a:p>
          <a:p>
            <a:endParaRPr lang="en-US"/>
          </a:p>
          <a:p>
            <a:r>
              <a:rPr lang="en-US"/>
              <a:t>What happens to the rest?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Whether it's SLOB, clearance, NPD, de-ranged, out of spec or mislabelled products - being left with  </a:t>
            </a:r>
          </a:p>
          <a:p>
            <a:r>
              <a:rPr lang="en-US"/>
              <a:t>excess inventory is a reality of food manufacturing. </a:t>
            </a:r>
          </a:p>
          <a:p>
            <a:endParaRPr lang="en-US"/>
          </a:p>
          <a:p>
            <a:r>
              <a:rPr lang="en-US"/>
              <a:t>What doesn't have to be a reality is seeing it go to waste.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And this is what we set out to do at Yume. </a:t>
            </a:r>
          </a:p>
          <a:p>
            <a:endParaRPr lang="en-US"/>
          </a:p>
          <a:p>
            <a:r>
              <a:rPr lang="en-US"/>
              <a:t>Before you set out to fix a problem  - you have to understand the processes happening behind it. </a:t>
            </a:r>
          </a:p>
          <a:p>
            <a:endParaRPr lang="en-US"/>
          </a:p>
          <a:p>
            <a:r>
              <a:rPr lang="en-US"/>
              <a:t>Working alongside Mars, Unilever, General Mills, Kelloggs, we deep dived into the processes around excess inventory.  </a:t>
            </a:r>
          </a:p>
          <a:p>
            <a:endParaRPr lang="en-US"/>
          </a:p>
          <a:p>
            <a:r>
              <a:rPr lang="en-US"/>
              <a:t>"What happens to your excess inventory"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"How efficient are your processes?"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"Do you enjoy dealing with excess?"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We found it was the same for everyone. Excess food is a silent killer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It's a silent killer of: </a:t>
            </a:r>
          </a:p>
          <a:p>
            <a:endParaRPr lang="en-US"/>
          </a:p>
          <a:p>
            <a:r>
              <a:rPr lang="en-US"/>
              <a:t>Time</a:t>
            </a:r>
          </a:p>
          <a:p>
            <a:r>
              <a:rPr lang="en-US"/>
              <a:t>Resources </a:t>
            </a:r>
          </a:p>
          <a:p>
            <a:r>
              <a:rPr lang="en-US"/>
              <a:t>Efficiency</a:t>
            </a:r>
          </a:p>
          <a:p>
            <a:r>
              <a:rPr lang="en-US"/>
              <a:t>Planet </a:t>
            </a:r>
          </a:p>
          <a:p>
            <a:r>
              <a:rPr lang="en-US"/>
              <a:t>Morale </a:t>
            </a:r>
          </a:p>
          <a:p>
            <a:r>
              <a:rPr lang="en-US"/>
              <a:t>Profit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Most companies had a system in place, but they all had common problems.</a:t>
            </a:r>
          </a:p>
          <a:p>
            <a:endParaRPr lang="en-US"/>
          </a:p>
          <a:p>
            <a:r>
              <a:rPr lang="en-US"/>
              <a:t>-sale &amp; donation of excess stock is non-core business process that's inefficient and with a high administrative burden</a:t>
            </a:r>
          </a:p>
          <a:p>
            <a:endParaRPr lang="en-US"/>
          </a:p>
          <a:p>
            <a:r>
              <a:rPr lang="en-US"/>
              <a:t>-limited number of buyers (buyers market)</a:t>
            </a:r>
          </a:p>
          <a:p>
            <a:endParaRPr lang="en-US"/>
          </a:p>
          <a:p>
            <a:r>
              <a:rPr lang="en-US"/>
              <a:t>-Products are offered to FRO late</a:t>
            </a:r>
          </a:p>
          <a:p>
            <a:endParaRPr lang="en-US"/>
          </a:p>
          <a:p>
            <a:r>
              <a:rPr lang="en-US"/>
              <a:t>-unsold stock written-off and disposed of</a:t>
            </a:r>
          </a:p>
          <a:p>
            <a:endParaRPr lang="en-US"/>
          </a:p>
          <a:p>
            <a:r>
              <a:rPr lang="en-US"/>
              <a:t>-reporting is manual and fragmented and as result, there are no consolidated metrics.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jpe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5" Type="http://schemas.openxmlformats.org/officeDocument/2006/relationships/image" Target="../media/image40.jpeg"/><Relationship Id="rId15" Type="http://schemas.openxmlformats.org/officeDocument/2006/relationships/image" Target="../media/image50.png"/><Relationship Id="rId23" Type="http://schemas.openxmlformats.org/officeDocument/2006/relationships/image" Target="../media/image58.jpeg"/><Relationship Id="rId28" Type="http://schemas.openxmlformats.org/officeDocument/2006/relationships/image" Target="../media/image63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770" t="19522" r="31625" b="1387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0"/>
            <a:ext cx="7994211" cy="10287000"/>
            <a:chOff x="0" y="0"/>
            <a:chExt cx="2704214" cy="35629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04214" cy="3562983"/>
            </a:xfrm>
            <a:custGeom>
              <a:avLst/>
              <a:gdLst/>
              <a:ahLst/>
              <a:cxnLst/>
              <a:rect l="l" t="t" r="r" b="b"/>
              <a:pathLst>
                <a:path w="2704214" h="3562983">
                  <a:moveTo>
                    <a:pt x="0" y="0"/>
                  </a:moveTo>
                  <a:lnTo>
                    <a:pt x="2704214" y="0"/>
                  </a:lnTo>
                  <a:lnTo>
                    <a:pt x="2704214" y="3562983"/>
                  </a:lnTo>
                  <a:lnTo>
                    <a:pt x="0" y="3562983"/>
                  </a:lnTo>
                  <a:close/>
                </a:path>
              </a:pathLst>
            </a:custGeom>
            <a:solidFill>
              <a:srgbClr val="FF3334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534854" y="8614959"/>
            <a:ext cx="2231198" cy="1200385"/>
          </a:xfrm>
          <a:custGeom>
            <a:avLst/>
            <a:gdLst/>
            <a:ahLst/>
            <a:cxnLst/>
            <a:rect l="l" t="t" r="r" b="b"/>
            <a:pathLst>
              <a:path w="2231198" h="1200385">
                <a:moveTo>
                  <a:pt x="0" y="0"/>
                </a:moveTo>
                <a:lnTo>
                  <a:pt x="2231198" y="0"/>
                </a:lnTo>
                <a:lnTo>
                  <a:pt x="2231198" y="1200385"/>
                </a:lnTo>
                <a:lnTo>
                  <a:pt x="0" y="12003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82135" y="8674698"/>
            <a:ext cx="1459469" cy="1167205"/>
          </a:xfrm>
          <a:custGeom>
            <a:avLst/>
            <a:gdLst/>
            <a:ahLst/>
            <a:cxnLst/>
            <a:rect l="l" t="t" r="r" b="b"/>
            <a:pathLst>
              <a:path w="1459469" h="1167205">
                <a:moveTo>
                  <a:pt x="0" y="0"/>
                </a:moveTo>
                <a:lnTo>
                  <a:pt x="1459468" y="0"/>
                </a:lnTo>
                <a:lnTo>
                  <a:pt x="1459468" y="1167204"/>
                </a:lnTo>
                <a:lnTo>
                  <a:pt x="0" y="11672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11249" y="4386935"/>
            <a:ext cx="6453152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79"/>
              </a:lnSpc>
            </a:pPr>
            <a:r>
              <a:rPr lang="en-US" sz="3999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for Business, People and the Planet </a:t>
            </a:r>
          </a:p>
        </p:txBody>
      </p:sp>
      <p:sp>
        <p:nvSpPr>
          <p:cNvPr id="8" name="Freeform 8"/>
          <p:cNvSpPr/>
          <p:nvPr/>
        </p:nvSpPr>
        <p:spPr>
          <a:xfrm>
            <a:off x="1611249" y="733345"/>
            <a:ext cx="2443511" cy="1314609"/>
          </a:xfrm>
          <a:custGeom>
            <a:avLst/>
            <a:gdLst/>
            <a:ahLst/>
            <a:cxnLst/>
            <a:rect l="l" t="t" r="r" b="b"/>
            <a:pathLst>
              <a:path w="2443511" h="1314609">
                <a:moveTo>
                  <a:pt x="0" y="0"/>
                </a:moveTo>
                <a:lnTo>
                  <a:pt x="2443511" y="0"/>
                </a:lnTo>
                <a:lnTo>
                  <a:pt x="2443511" y="1314610"/>
                </a:lnTo>
                <a:lnTo>
                  <a:pt x="0" y="13146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508384" y="733345"/>
            <a:ext cx="1643782" cy="1314609"/>
          </a:xfrm>
          <a:custGeom>
            <a:avLst/>
            <a:gdLst/>
            <a:ahLst/>
            <a:cxnLst/>
            <a:rect l="l" t="t" r="r" b="b"/>
            <a:pathLst>
              <a:path w="1643782" h="1314609">
                <a:moveTo>
                  <a:pt x="0" y="0"/>
                </a:moveTo>
                <a:lnTo>
                  <a:pt x="1643782" y="0"/>
                </a:lnTo>
                <a:lnTo>
                  <a:pt x="1643782" y="1314610"/>
                </a:lnTo>
                <a:lnTo>
                  <a:pt x="0" y="13146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611249" y="8718329"/>
            <a:ext cx="7075551" cy="1123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10"/>
              </a:lnSpc>
            </a:pPr>
            <a:r>
              <a:rPr lang="en-US" sz="2150" spc="4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Katherine </a:t>
            </a:r>
            <a:r>
              <a:rPr lang="en-US" sz="2150" spc="43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Gokavi</a:t>
            </a:r>
            <a:r>
              <a:rPr lang="en-US" sz="2150" spc="4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-Whaley | Chief Commercial Officer </a:t>
            </a:r>
          </a:p>
          <a:p>
            <a:pPr>
              <a:lnSpc>
                <a:spcPts val="3010"/>
              </a:lnSpc>
            </a:pPr>
            <a:r>
              <a:rPr lang="en-US" sz="2150" spc="4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2150" spc="43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katherinegokavi-whaley</a:t>
            </a:r>
            <a:endParaRPr lang="en-US" sz="2150" spc="43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ts val="3010"/>
              </a:lnSpc>
              <a:spcBef>
                <a:spcPct val="0"/>
              </a:spcBef>
            </a:pPr>
            <a:endParaRPr lang="en-US" sz="2150" spc="43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611249" y="5557435"/>
            <a:ext cx="6453153" cy="590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17"/>
              </a:lnSpc>
              <a:spcBef>
                <a:spcPct val="0"/>
              </a:spcBef>
            </a:pPr>
            <a:r>
              <a:rPr lang="en-US" sz="3677" spc="73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Commercialising</a:t>
            </a:r>
            <a:r>
              <a:rPr lang="en-US" sz="3677" spc="7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excess food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62540" y="784025"/>
            <a:ext cx="16396760" cy="934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5"/>
              </a:lnSpc>
            </a:pPr>
            <a:r>
              <a:rPr lang="en-US" sz="6399" b="1" dirty="0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better way - tested by industry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62540" y="1794934"/>
            <a:ext cx="16001950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0"/>
              </a:lnSpc>
            </a:pPr>
            <a:r>
              <a:rPr lang="en-US" sz="3200" spc="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plug and play tech platform that </a:t>
            </a:r>
            <a:r>
              <a:rPr lang="en-US" sz="3200" spc="6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commercialises</a:t>
            </a:r>
            <a:r>
              <a:rPr lang="en-US" sz="3200" spc="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donates surplus food at scale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090955" y="3460804"/>
            <a:ext cx="1721010" cy="172101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0644B">
                <a:alpha val="2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62540" y="3460804"/>
            <a:ext cx="1721010" cy="172101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0644B">
                <a:alpha val="29804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210459" y="3460804"/>
            <a:ext cx="1721010" cy="172101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0644B">
                <a:alpha val="29804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410073" y="3780536"/>
            <a:ext cx="625945" cy="1081546"/>
          </a:xfrm>
          <a:custGeom>
            <a:avLst/>
            <a:gdLst/>
            <a:ahLst/>
            <a:cxnLst/>
            <a:rect l="l" t="t" r="r" b="b"/>
            <a:pathLst>
              <a:path w="625945" h="1081546">
                <a:moveTo>
                  <a:pt x="0" y="0"/>
                </a:moveTo>
                <a:lnTo>
                  <a:pt x="625945" y="0"/>
                </a:lnTo>
                <a:lnTo>
                  <a:pt x="625945" y="1081546"/>
                </a:lnTo>
                <a:lnTo>
                  <a:pt x="0" y="10815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461385" y="3664044"/>
            <a:ext cx="980151" cy="1081546"/>
          </a:xfrm>
          <a:custGeom>
            <a:avLst/>
            <a:gdLst/>
            <a:ahLst/>
            <a:cxnLst/>
            <a:rect l="l" t="t" r="r" b="b"/>
            <a:pathLst>
              <a:path w="980151" h="1081546">
                <a:moveTo>
                  <a:pt x="0" y="0"/>
                </a:moveTo>
                <a:lnTo>
                  <a:pt x="980151" y="0"/>
                </a:lnTo>
                <a:lnTo>
                  <a:pt x="980151" y="1081547"/>
                </a:lnTo>
                <a:lnTo>
                  <a:pt x="0" y="10815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626678" y="3884593"/>
            <a:ext cx="924561" cy="860997"/>
          </a:xfrm>
          <a:custGeom>
            <a:avLst/>
            <a:gdLst/>
            <a:ahLst/>
            <a:cxnLst/>
            <a:rect l="l" t="t" r="r" b="b"/>
            <a:pathLst>
              <a:path w="924561" h="860997">
                <a:moveTo>
                  <a:pt x="0" y="0"/>
                </a:moveTo>
                <a:lnTo>
                  <a:pt x="924561" y="0"/>
                </a:lnTo>
                <a:lnTo>
                  <a:pt x="924561" y="860998"/>
                </a:lnTo>
                <a:lnTo>
                  <a:pt x="0" y="860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AutoShape 16"/>
          <p:cNvSpPr/>
          <p:nvPr/>
        </p:nvSpPr>
        <p:spPr>
          <a:xfrm flipV="1">
            <a:off x="2635536" y="4295663"/>
            <a:ext cx="1226331" cy="15542"/>
          </a:xfrm>
          <a:prstGeom prst="line">
            <a:avLst/>
          </a:prstGeom>
          <a:ln w="28575" cap="flat">
            <a:solidFill>
              <a:srgbClr val="FF3334">
                <a:alpha val="49804"/>
              </a:srgbClr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7" name="AutoShape 17"/>
          <p:cNvSpPr/>
          <p:nvPr/>
        </p:nvSpPr>
        <p:spPr>
          <a:xfrm flipV="1">
            <a:off x="5854952" y="4216477"/>
            <a:ext cx="1226331" cy="15542"/>
          </a:xfrm>
          <a:prstGeom prst="line">
            <a:avLst/>
          </a:prstGeom>
          <a:ln w="28575" cap="flat">
            <a:solidFill>
              <a:srgbClr val="FF3334">
                <a:alpha val="49804"/>
              </a:srgbClr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18" name="Group 18"/>
          <p:cNvGrpSpPr/>
          <p:nvPr/>
        </p:nvGrpSpPr>
        <p:grpSpPr>
          <a:xfrm>
            <a:off x="4090955" y="6664218"/>
            <a:ext cx="2453685" cy="2027300"/>
            <a:chOff x="0" y="0"/>
            <a:chExt cx="791835" cy="65423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91835" cy="654235"/>
            </a:xfrm>
            <a:custGeom>
              <a:avLst/>
              <a:gdLst/>
              <a:ahLst/>
              <a:cxnLst/>
              <a:rect l="l" t="t" r="r" b="b"/>
              <a:pathLst>
                <a:path w="791835" h="654235">
                  <a:moveTo>
                    <a:pt x="160916" y="0"/>
                  </a:moveTo>
                  <a:lnTo>
                    <a:pt x="630918" y="0"/>
                  </a:lnTo>
                  <a:cubicBezTo>
                    <a:pt x="673596" y="0"/>
                    <a:pt x="714526" y="16954"/>
                    <a:pt x="744703" y="47131"/>
                  </a:cubicBezTo>
                  <a:cubicBezTo>
                    <a:pt x="774881" y="77309"/>
                    <a:pt x="791835" y="118239"/>
                    <a:pt x="791835" y="160916"/>
                  </a:cubicBezTo>
                  <a:lnTo>
                    <a:pt x="791835" y="493319"/>
                  </a:lnTo>
                  <a:cubicBezTo>
                    <a:pt x="791835" y="535996"/>
                    <a:pt x="774881" y="576926"/>
                    <a:pt x="744703" y="607104"/>
                  </a:cubicBezTo>
                  <a:cubicBezTo>
                    <a:pt x="714526" y="637281"/>
                    <a:pt x="673596" y="654235"/>
                    <a:pt x="630918" y="654235"/>
                  </a:cubicBezTo>
                  <a:lnTo>
                    <a:pt x="160916" y="654235"/>
                  </a:lnTo>
                  <a:cubicBezTo>
                    <a:pt x="118239" y="654235"/>
                    <a:pt x="77309" y="637281"/>
                    <a:pt x="47131" y="607104"/>
                  </a:cubicBezTo>
                  <a:cubicBezTo>
                    <a:pt x="16954" y="576926"/>
                    <a:pt x="0" y="535996"/>
                    <a:pt x="0" y="493319"/>
                  </a:cubicBezTo>
                  <a:lnTo>
                    <a:pt x="0" y="160916"/>
                  </a:lnTo>
                  <a:cubicBezTo>
                    <a:pt x="0" y="118239"/>
                    <a:pt x="16954" y="77309"/>
                    <a:pt x="47131" y="47131"/>
                  </a:cubicBezTo>
                  <a:cubicBezTo>
                    <a:pt x="77309" y="16954"/>
                    <a:pt x="118239" y="0"/>
                    <a:pt x="160916" y="0"/>
                  </a:cubicBezTo>
                  <a:close/>
                </a:path>
              </a:pathLst>
            </a:custGeom>
            <a:solidFill>
              <a:srgbClr val="60644B">
                <a:alpha val="29804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AutoShape 21"/>
          <p:cNvSpPr/>
          <p:nvPr/>
        </p:nvSpPr>
        <p:spPr>
          <a:xfrm>
            <a:off x="6692494" y="7660853"/>
            <a:ext cx="1226430" cy="0"/>
          </a:xfrm>
          <a:prstGeom prst="line">
            <a:avLst/>
          </a:prstGeom>
          <a:ln w="28575" cap="flat">
            <a:solidFill>
              <a:srgbClr val="FF3334">
                <a:alpha val="49804"/>
              </a:srgbClr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22" name="AutoShape 22"/>
          <p:cNvSpPr/>
          <p:nvPr/>
        </p:nvSpPr>
        <p:spPr>
          <a:xfrm flipH="1">
            <a:off x="5079724" y="5639757"/>
            <a:ext cx="11480" cy="892159"/>
          </a:xfrm>
          <a:prstGeom prst="line">
            <a:avLst/>
          </a:prstGeom>
          <a:ln w="28575" cap="flat">
            <a:solidFill>
              <a:srgbClr val="FF3334">
                <a:alpha val="49804"/>
              </a:srgbClr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23" name="Group 23"/>
          <p:cNvGrpSpPr/>
          <p:nvPr/>
        </p:nvGrpSpPr>
        <p:grpSpPr>
          <a:xfrm>
            <a:off x="8209335" y="6210593"/>
            <a:ext cx="2542309" cy="2542309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8682">
                <a:alpha val="29804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8623242" y="6841909"/>
            <a:ext cx="1714497" cy="1539930"/>
          </a:xfrm>
          <a:custGeom>
            <a:avLst/>
            <a:gdLst/>
            <a:ahLst/>
            <a:cxnLst/>
            <a:rect l="l" t="t" r="r" b="b"/>
            <a:pathLst>
              <a:path w="1714497" h="1539930">
                <a:moveTo>
                  <a:pt x="0" y="0"/>
                </a:moveTo>
                <a:lnTo>
                  <a:pt x="1714496" y="0"/>
                </a:lnTo>
                <a:lnTo>
                  <a:pt x="1714496" y="1539930"/>
                </a:lnTo>
                <a:lnTo>
                  <a:pt x="0" y="15399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8934146" y="7096258"/>
            <a:ext cx="1092687" cy="587866"/>
          </a:xfrm>
          <a:custGeom>
            <a:avLst/>
            <a:gdLst/>
            <a:ahLst/>
            <a:cxnLst/>
            <a:rect l="l" t="t" r="r" b="b"/>
            <a:pathLst>
              <a:path w="1092687" h="587866">
                <a:moveTo>
                  <a:pt x="0" y="0"/>
                </a:moveTo>
                <a:lnTo>
                  <a:pt x="1092688" y="0"/>
                </a:lnTo>
                <a:lnTo>
                  <a:pt x="1092688" y="587865"/>
                </a:lnTo>
                <a:lnTo>
                  <a:pt x="0" y="5878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8" name="AutoShape 28"/>
          <p:cNvSpPr/>
          <p:nvPr/>
        </p:nvSpPr>
        <p:spPr>
          <a:xfrm flipV="1">
            <a:off x="10875940" y="7415524"/>
            <a:ext cx="798199" cy="9594"/>
          </a:xfrm>
          <a:prstGeom prst="line">
            <a:avLst/>
          </a:prstGeom>
          <a:ln w="38100" cap="flat">
            <a:solidFill>
              <a:srgbClr val="FF3334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Freeform 29"/>
          <p:cNvSpPr/>
          <p:nvPr/>
        </p:nvSpPr>
        <p:spPr>
          <a:xfrm>
            <a:off x="12177021" y="7042663"/>
            <a:ext cx="512967" cy="477701"/>
          </a:xfrm>
          <a:custGeom>
            <a:avLst/>
            <a:gdLst/>
            <a:ahLst/>
            <a:cxnLst/>
            <a:rect l="l" t="t" r="r" b="b"/>
            <a:pathLst>
              <a:path w="512967" h="477701">
                <a:moveTo>
                  <a:pt x="0" y="0"/>
                </a:moveTo>
                <a:lnTo>
                  <a:pt x="512967" y="0"/>
                </a:lnTo>
                <a:lnTo>
                  <a:pt x="512967" y="477701"/>
                </a:lnTo>
                <a:lnTo>
                  <a:pt x="0" y="4777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2143387" y="8145034"/>
            <a:ext cx="682273" cy="464798"/>
          </a:xfrm>
          <a:custGeom>
            <a:avLst/>
            <a:gdLst/>
            <a:ahLst/>
            <a:cxnLst/>
            <a:rect l="l" t="t" r="r" b="b"/>
            <a:pathLst>
              <a:path w="682273" h="464798">
                <a:moveTo>
                  <a:pt x="0" y="0"/>
                </a:moveTo>
                <a:lnTo>
                  <a:pt x="682273" y="0"/>
                </a:lnTo>
                <a:lnTo>
                  <a:pt x="682273" y="464798"/>
                </a:lnTo>
                <a:lnTo>
                  <a:pt x="0" y="4647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7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1" name="AutoShape 31"/>
          <p:cNvSpPr/>
          <p:nvPr/>
        </p:nvSpPr>
        <p:spPr>
          <a:xfrm flipV="1">
            <a:off x="11674337" y="7236646"/>
            <a:ext cx="10438" cy="1225486"/>
          </a:xfrm>
          <a:prstGeom prst="line">
            <a:avLst/>
          </a:prstGeom>
          <a:ln w="38100" cap="flat">
            <a:solidFill>
              <a:srgbClr val="FF3334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2" name="AutoShape 32"/>
          <p:cNvSpPr/>
          <p:nvPr/>
        </p:nvSpPr>
        <p:spPr>
          <a:xfrm flipV="1">
            <a:off x="11702366" y="7247380"/>
            <a:ext cx="332169" cy="4797"/>
          </a:xfrm>
          <a:prstGeom prst="line">
            <a:avLst/>
          </a:prstGeom>
          <a:ln w="38100" cap="flat">
            <a:solidFill>
              <a:srgbClr val="FF3334">
                <a:alpha val="49804"/>
              </a:srgbClr>
            </a:solidFill>
            <a:prstDash val="solid"/>
            <a:headEnd type="none" w="sm" len="sm"/>
            <a:tailEnd type="oval" w="lg" len="lg"/>
          </a:ln>
        </p:spPr>
      </p:sp>
      <p:sp>
        <p:nvSpPr>
          <p:cNvPr id="33" name="AutoShape 33"/>
          <p:cNvSpPr/>
          <p:nvPr/>
        </p:nvSpPr>
        <p:spPr>
          <a:xfrm flipV="1">
            <a:off x="11690482" y="8440923"/>
            <a:ext cx="332169" cy="4797"/>
          </a:xfrm>
          <a:prstGeom prst="line">
            <a:avLst/>
          </a:prstGeom>
          <a:ln w="38100" cap="flat">
            <a:solidFill>
              <a:srgbClr val="FF3334">
                <a:alpha val="49804"/>
              </a:srgbClr>
            </a:solidFill>
            <a:prstDash val="solid"/>
            <a:headEnd type="none" w="sm" len="sm"/>
            <a:tailEnd type="oval" w="lg" len="lg"/>
          </a:ln>
        </p:spPr>
      </p:sp>
      <p:grpSp>
        <p:nvGrpSpPr>
          <p:cNvPr id="34" name="Group 34"/>
          <p:cNvGrpSpPr/>
          <p:nvPr/>
        </p:nvGrpSpPr>
        <p:grpSpPr>
          <a:xfrm>
            <a:off x="4299031" y="7386498"/>
            <a:ext cx="118889" cy="118889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F2F25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4299031" y="7723048"/>
            <a:ext cx="118889" cy="118889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F2F25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4309590" y="8036277"/>
            <a:ext cx="118889" cy="118889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F2F25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4299031" y="7084502"/>
            <a:ext cx="118889" cy="118889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F2F25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136306" y="5276569"/>
            <a:ext cx="1173478" cy="28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sz="1632" spc="194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3681996" y="5276569"/>
            <a:ext cx="2538930" cy="28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sz="1632" spc="194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MANUFACTURER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819494" y="5276569"/>
            <a:ext cx="2538930" cy="28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sz="1632" spc="194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RETAIL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770117" y="4414315"/>
            <a:ext cx="957168" cy="163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9"/>
              </a:lnSpc>
            </a:pPr>
            <a:r>
              <a:rPr lang="en-US" sz="979" spc="116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5968114" y="4414315"/>
            <a:ext cx="957168" cy="352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9"/>
              </a:lnSpc>
            </a:pPr>
            <a:r>
              <a:rPr lang="en-US" sz="979" spc="116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FINISHED PRODUCTS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2952603" y="7001418"/>
            <a:ext cx="3885638" cy="476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44"/>
              </a:lnSpc>
            </a:pPr>
            <a:r>
              <a:rPr lang="en-US" sz="2819" spc="335">
                <a:solidFill>
                  <a:srgbClr val="FF33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SELL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2978852" y="8103084"/>
            <a:ext cx="3885638" cy="476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44"/>
              </a:lnSpc>
            </a:pPr>
            <a:r>
              <a:rPr lang="en-US" sz="2819" spc="335">
                <a:solidFill>
                  <a:srgbClr val="FF33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DONATE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4541719" y="7925416"/>
            <a:ext cx="1799634" cy="2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79"/>
              </a:lnSpc>
            </a:pPr>
            <a:r>
              <a:rPr lang="en-US" sz="1550" spc="184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IMPERFECT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4529536" y="7613228"/>
            <a:ext cx="2239582" cy="2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79"/>
              </a:lnSpc>
            </a:pPr>
            <a:r>
              <a:rPr lang="en-US" sz="1550" spc="184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PRODUCTS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4529536" y="7281091"/>
            <a:ext cx="1992391" cy="2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79"/>
              </a:lnSpc>
            </a:pPr>
            <a:r>
              <a:rPr lang="en-US" sz="1550" spc="184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RAW MATERIALS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4529536" y="6982874"/>
            <a:ext cx="1799634" cy="2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79"/>
              </a:lnSpc>
            </a:pPr>
            <a:r>
              <a:rPr lang="en-US" sz="1550" spc="184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</a:t>
            </a:r>
          </a:p>
        </p:txBody>
      </p:sp>
      <p:grpSp>
        <p:nvGrpSpPr>
          <p:cNvPr id="57" name="Group 57"/>
          <p:cNvGrpSpPr/>
          <p:nvPr/>
        </p:nvGrpSpPr>
        <p:grpSpPr>
          <a:xfrm rot="-5400000">
            <a:off x="8681751" y="871254"/>
            <a:ext cx="924502" cy="18287999"/>
            <a:chOff x="0" y="0"/>
            <a:chExt cx="243490" cy="5138834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243490" cy="5138834"/>
            </a:xfrm>
            <a:custGeom>
              <a:avLst/>
              <a:gdLst/>
              <a:ahLst/>
              <a:cxnLst/>
              <a:rect l="l" t="t" r="r" b="b"/>
              <a:pathLst>
                <a:path w="243490" h="5138834">
                  <a:moveTo>
                    <a:pt x="0" y="0"/>
                  </a:moveTo>
                  <a:lnTo>
                    <a:pt x="243490" y="0"/>
                  </a:lnTo>
                  <a:lnTo>
                    <a:pt x="243490" y="5138834"/>
                  </a:lnTo>
                  <a:lnTo>
                    <a:pt x="0" y="5138834"/>
                  </a:lnTo>
                  <a:close/>
                </a:path>
              </a:pathLst>
            </a:custGeom>
            <a:solidFill>
              <a:srgbClr val="60644B"/>
            </a:solidFill>
          </p:spPr>
        </p:sp>
        <p:sp>
          <p:nvSpPr>
            <p:cNvPr id="59" name="TextBox 5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0" name="TextBox 60"/>
          <p:cNvSpPr txBox="1"/>
          <p:nvPr/>
        </p:nvSpPr>
        <p:spPr>
          <a:xfrm>
            <a:off x="15778752" y="9857004"/>
            <a:ext cx="2118977" cy="316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27"/>
              </a:lnSpc>
              <a:spcBef>
                <a:spcPct val="0"/>
              </a:spcBef>
            </a:pPr>
            <a:r>
              <a:rPr lang="en-US" sz="1948" spc="3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48" spc="38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yumefood.com.au</a:t>
            </a:r>
            <a:endParaRPr lang="en-US" sz="1948" spc="38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7374328" y="4339153"/>
            <a:ext cx="0" cy="4393206"/>
          </a:xfrm>
          <a:prstGeom prst="line">
            <a:avLst/>
          </a:prstGeom>
          <a:ln w="19050" cap="rnd">
            <a:solidFill>
              <a:srgbClr val="2F2F2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4330343" y="344408"/>
            <a:ext cx="2928957" cy="648032"/>
          </a:xfrm>
          <a:custGeom>
            <a:avLst/>
            <a:gdLst/>
            <a:ahLst/>
            <a:cxnLst/>
            <a:rect l="l" t="t" r="r" b="b"/>
            <a:pathLst>
              <a:path w="2928957" h="648032">
                <a:moveTo>
                  <a:pt x="0" y="0"/>
                </a:moveTo>
                <a:lnTo>
                  <a:pt x="2928957" y="0"/>
                </a:lnTo>
                <a:lnTo>
                  <a:pt x="2928957" y="648032"/>
                </a:lnTo>
                <a:lnTo>
                  <a:pt x="0" y="6480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51389" y="-991667"/>
            <a:ext cx="19002565" cy="4126500"/>
          </a:xfrm>
          <a:custGeom>
            <a:avLst/>
            <a:gdLst/>
            <a:ahLst/>
            <a:cxnLst/>
            <a:rect l="l" t="t" r="r" b="b"/>
            <a:pathLst>
              <a:path w="19002565" h="4126500">
                <a:moveTo>
                  <a:pt x="0" y="0"/>
                </a:moveTo>
                <a:lnTo>
                  <a:pt x="19002565" y="0"/>
                </a:lnTo>
                <a:lnTo>
                  <a:pt x="19002565" y="4126500"/>
                </a:lnTo>
                <a:lnTo>
                  <a:pt x="0" y="4126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480" b="-19952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51389" y="-4961362"/>
            <a:ext cx="19313047" cy="8436524"/>
          </a:xfrm>
          <a:custGeom>
            <a:avLst/>
            <a:gdLst/>
            <a:ahLst/>
            <a:cxnLst/>
            <a:rect l="l" t="t" r="r" b="b"/>
            <a:pathLst>
              <a:path w="19313047" h="8436524">
                <a:moveTo>
                  <a:pt x="0" y="0"/>
                </a:moveTo>
                <a:lnTo>
                  <a:pt x="19313047" y="0"/>
                </a:lnTo>
                <a:lnTo>
                  <a:pt x="19313047" y="8436523"/>
                </a:lnTo>
                <a:lnTo>
                  <a:pt x="0" y="84365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52996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5568540"/>
            <a:ext cx="5026003" cy="1698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27"/>
              </a:lnSpc>
            </a:pPr>
            <a:r>
              <a:rPr lang="en-US" sz="6399" b="1" dirty="0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 the ravioli?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66320" y="7715346"/>
            <a:ext cx="3024411" cy="1119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27"/>
              </a:lnSpc>
            </a:pPr>
            <a:r>
              <a:rPr lang="en-US" sz="6591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13307" y="5913880"/>
            <a:ext cx="2342873" cy="1119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27"/>
              </a:lnSpc>
            </a:pPr>
            <a:r>
              <a:rPr lang="en-US" sz="6591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149%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635148" y="4239440"/>
            <a:ext cx="6624152" cy="941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69"/>
              </a:lnSpc>
            </a:pPr>
            <a:r>
              <a:rPr lang="en-US" sz="2692" spc="53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volume sold </a:t>
            </a:r>
          </a:p>
          <a:p>
            <a:pPr>
              <a:lnSpc>
                <a:spcPts val="3769"/>
              </a:lnSpc>
            </a:pPr>
            <a:r>
              <a:rPr lang="en-US" sz="2692" spc="53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connecting to a diverse buyer network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13307" y="4112414"/>
            <a:ext cx="2680924" cy="1119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27"/>
              </a:lnSpc>
            </a:pPr>
            <a:r>
              <a:rPr lang="en-US" sz="6591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128%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0" y="9692523"/>
            <a:ext cx="18324898" cy="880227"/>
            <a:chOff x="0" y="0"/>
            <a:chExt cx="5173551" cy="23182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73551" cy="231829"/>
            </a:xfrm>
            <a:custGeom>
              <a:avLst/>
              <a:gdLst/>
              <a:ahLst/>
              <a:cxnLst/>
              <a:rect l="l" t="t" r="r" b="b"/>
              <a:pathLst>
                <a:path w="5173551" h="231829">
                  <a:moveTo>
                    <a:pt x="0" y="0"/>
                  </a:moveTo>
                  <a:lnTo>
                    <a:pt x="5173551" y="0"/>
                  </a:lnTo>
                  <a:lnTo>
                    <a:pt x="5173551" y="231829"/>
                  </a:lnTo>
                  <a:lnTo>
                    <a:pt x="0" y="231829"/>
                  </a:lnTo>
                  <a:close/>
                </a:path>
              </a:pathLst>
            </a:custGeom>
            <a:solidFill>
              <a:srgbClr val="2F2F2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635148" y="6036549"/>
            <a:ext cx="5159673" cy="941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69"/>
              </a:lnSpc>
            </a:pPr>
            <a:r>
              <a:rPr lang="en-US" sz="2692" spc="53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in price </a:t>
            </a:r>
          </a:p>
          <a:p>
            <a:pPr>
              <a:lnSpc>
                <a:spcPts val="3769"/>
              </a:lnSpc>
            </a:pPr>
            <a:r>
              <a:rPr lang="en-US" sz="2692" spc="53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Yume's bidding system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635148" y="7782021"/>
            <a:ext cx="5159673" cy="941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69"/>
              </a:lnSpc>
            </a:pPr>
            <a:r>
              <a:rPr lang="en-US" sz="2692" spc="53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products donated </a:t>
            </a:r>
          </a:p>
          <a:p>
            <a:pPr>
              <a:lnSpc>
                <a:spcPts val="3769"/>
              </a:lnSpc>
            </a:pPr>
            <a:r>
              <a:rPr lang="en-US" sz="2692" spc="53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Yume waterfall technology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794821" y="9930439"/>
            <a:ext cx="2118977" cy="316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27"/>
              </a:lnSpc>
              <a:spcBef>
                <a:spcPct val="0"/>
              </a:spcBef>
            </a:pPr>
            <a:r>
              <a:rPr lang="en-US" sz="1948" spc="3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48" spc="38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yumefood.com.au</a:t>
            </a:r>
            <a:endParaRPr lang="en-US" sz="1948" spc="38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08447" y="-57986"/>
            <a:ext cx="10031471" cy="10597192"/>
          </a:xfrm>
          <a:custGeom>
            <a:avLst/>
            <a:gdLst/>
            <a:ahLst/>
            <a:cxnLst/>
            <a:rect l="l" t="t" r="r" b="b"/>
            <a:pathLst>
              <a:path w="10031471" h="10597192">
                <a:moveTo>
                  <a:pt x="0" y="0"/>
                </a:moveTo>
                <a:lnTo>
                  <a:pt x="10031471" y="0"/>
                </a:lnTo>
                <a:lnTo>
                  <a:pt x="10031471" y="10597192"/>
                </a:lnTo>
                <a:lnTo>
                  <a:pt x="0" y="105971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8830" t="-79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02135" y="-57986"/>
            <a:ext cx="3086100" cy="10279827"/>
            <a:chOff x="0" y="0"/>
            <a:chExt cx="812800" cy="27074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707444"/>
            </a:xfrm>
            <a:custGeom>
              <a:avLst/>
              <a:gdLst/>
              <a:ahLst/>
              <a:cxnLst/>
              <a:rect l="l" t="t" r="r" b="b"/>
              <a:pathLst>
                <a:path w="812800" h="2707444">
                  <a:moveTo>
                    <a:pt x="0" y="0"/>
                  </a:moveTo>
                  <a:lnTo>
                    <a:pt x="812800" y="0"/>
                  </a:lnTo>
                  <a:lnTo>
                    <a:pt x="812800" y="2707444"/>
                  </a:lnTo>
                  <a:lnTo>
                    <a:pt x="0" y="2707444"/>
                  </a:lnTo>
                  <a:close/>
                </a:path>
              </a:pathLst>
            </a:custGeom>
            <a:solidFill>
              <a:srgbClr val="FF333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83607" y="804252"/>
            <a:ext cx="11432193" cy="744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6399" b="1" dirty="0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that's just the beginning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3607" y="1943441"/>
            <a:ext cx="6641192" cy="1077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18"/>
              </a:lnSpc>
            </a:pPr>
            <a:r>
              <a:rPr lang="en-US" sz="6584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+301,000 kgs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47506" y="2973318"/>
            <a:ext cx="6970051" cy="340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5"/>
              </a:lnSpc>
            </a:pPr>
            <a:r>
              <a:rPr lang="en-US" sz="2104" spc="42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excess stock sold in 12 months of using Yume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3607" y="3557304"/>
            <a:ext cx="5455031" cy="1077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18"/>
              </a:lnSpc>
            </a:pPr>
            <a:r>
              <a:rPr lang="en-US" sz="6584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$782k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7506" y="4599163"/>
            <a:ext cx="6801328" cy="340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5"/>
              </a:lnSpc>
            </a:pPr>
            <a:r>
              <a:rPr lang="en-US" sz="2104" spc="42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returned back in 12 months of using Yume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15298" y="7704788"/>
            <a:ext cx="8312320" cy="3213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47"/>
              </a:lnSpc>
            </a:pPr>
            <a:r>
              <a:rPr lang="en-US" sz="2113" dirty="0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in pricing when compared to results of in-house solution 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47506" y="6737995"/>
            <a:ext cx="2226614" cy="101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9"/>
              </a:lnSpc>
            </a:pPr>
            <a:r>
              <a:rPr lang="en-US" sz="6584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</p:txBody>
      </p:sp>
      <p:sp>
        <p:nvSpPr>
          <p:cNvPr id="13" name="TextBox 13"/>
          <p:cNvSpPr txBox="1"/>
          <p:nvPr/>
        </p:nvSpPr>
        <p:spPr>
          <a:xfrm rot="-5400000">
            <a:off x="14971589" y="6938137"/>
            <a:ext cx="5564948" cy="62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9"/>
              </a:lnSpc>
              <a:spcBef>
                <a:spcPct val="0"/>
              </a:spcBef>
            </a:pPr>
            <a:r>
              <a:rPr lang="en-US" sz="3699" spc="100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60358" y="6174941"/>
            <a:ext cx="10587712" cy="321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7"/>
              </a:lnSpc>
            </a:pPr>
            <a:r>
              <a:rPr lang="en-US" sz="2113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clearance stock sold using Yume technology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92566" y="5247933"/>
            <a:ext cx="2226614" cy="101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9"/>
              </a:lnSpc>
            </a:pPr>
            <a:r>
              <a:rPr lang="en-US" sz="6584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98%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99918" y="8205114"/>
            <a:ext cx="5455031" cy="1077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18"/>
              </a:lnSpc>
            </a:pPr>
            <a:r>
              <a:rPr lang="en-US" sz="6584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 ROI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63817" y="9246973"/>
            <a:ext cx="6801328" cy="340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5"/>
              </a:lnSpc>
            </a:pPr>
            <a:r>
              <a:rPr lang="en-US" sz="2104" spc="42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every dollar spent on Yume tech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33880" y="492300"/>
            <a:ext cx="10013544" cy="9275996"/>
            <a:chOff x="0" y="0"/>
            <a:chExt cx="2637312" cy="24430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37312" cy="2443061"/>
            </a:xfrm>
            <a:custGeom>
              <a:avLst/>
              <a:gdLst/>
              <a:ahLst/>
              <a:cxnLst/>
              <a:rect l="l" t="t" r="r" b="b"/>
              <a:pathLst>
                <a:path w="2637312" h="2443061">
                  <a:moveTo>
                    <a:pt x="0" y="0"/>
                  </a:moveTo>
                  <a:lnTo>
                    <a:pt x="2637312" y="0"/>
                  </a:lnTo>
                  <a:lnTo>
                    <a:pt x="2637312" y="2443061"/>
                  </a:lnTo>
                  <a:lnTo>
                    <a:pt x="0" y="2443061"/>
                  </a:lnTo>
                  <a:close/>
                </a:path>
              </a:pathLst>
            </a:custGeom>
            <a:solidFill>
              <a:srgbClr val="455265">
                <a:alpha val="5882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256167" y="6908637"/>
            <a:ext cx="2744168" cy="2536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579"/>
              </a:lnSpc>
            </a:pPr>
            <a:r>
              <a:rPr lang="en-US" sz="5400" spc="151" dirty="0">
                <a:solidFill>
                  <a:srgbClr val="B69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882,734</a:t>
            </a:r>
          </a:p>
          <a:p>
            <a:pPr>
              <a:lnSpc>
                <a:spcPts val="10579"/>
              </a:lnSpc>
              <a:spcBef>
                <a:spcPct val="0"/>
              </a:spcBef>
            </a:pPr>
            <a:endParaRPr lang="en-US" sz="5400" spc="151" dirty="0">
              <a:solidFill>
                <a:srgbClr val="B698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896600" y="7314648"/>
            <a:ext cx="650367" cy="660690"/>
          </a:xfrm>
          <a:custGeom>
            <a:avLst/>
            <a:gdLst/>
            <a:ahLst/>
            <a:cxnLst/>
            <a:rect l="l" t="t" r="r" b="b"/>
            <a:pathLst>
              <a:path w="650367" h="660690">
                <a:moveTo>
                  <a:pt x="0" y="0"/>
                </a:moveTo>
                <a:lnTo>
                  <a:pt x="650366" y="0"/>
                </a:lnTo>
                <a:lnTo>
                  <a:pt x="650366" y="660690"/>
                </a:lnTo>
                <a:lnTo>
                  <a:pt x="0" y="660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721934" y="1677966"/>
            <a:ext cx="331449" cy="331449"/>
          </a:xfrm>
          <a:custGeom>
            <a:avLst/>
            <a:gdLst/>
            <a:ahLst/>
            <a:cxnLst/>
            <a:rect l="l" t="t" r="r" b="b"/>
            <a:pathLst>
              <a:path w="331449" h="331449">
                <a:moveTo>
                  <a:pt x="0" y="0"/>
                </a:moveTo>
                <a:lnTo>
                  <a:pt x="331449" y="0"/>
                </a:lnTo>
                <a:lnTo>
                  <a:pt x="331449" y="331449"/>
                </a:lnTo>
                <a:lnTo>
                  <a:pt x="0" y="3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119040" y="1677966"/>
            <a:ext cx="331449" cy="331449"/>
          </a:xfrm>
          <a:custGeom>
            <a:avLst/>
            <a:gdLst/>
            <a:ahLst/>
            <a:cxnLst/>
            <a:rect l="l" t="t" r="r" b="b"/>
            <a:pathLst>
              <a:path w="331449" h="331449">
                <a:moveTo>
                  <a:pt x="0" y="0"/>
                </a:moveTo>
                <a:lnTo>
                  <a:pt x="331449" y="0"/>
                </a:lnTo>
                <a:lnTo>
                  <a:pt x="331449" y="331449"/>
                </a:lnTo>
                <a:lnTo>
                  <a:pt x="0" y="3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519161" y="1677966"/>
            <a:ext cx="331449" cy="331449"/>
          </a:xfrm>
          <a:custGeom>
            <a:avLst/>
            <a:gdLst/>
            <a:ahLst/>
            <a:cxnLst/>
            <a:rect l="l" t="t" r="r" b="b"/>
            <a:pathLst>
              <a:path w="331449" h="331449">
                <a:moveTo>
                  <a:pt x="0" y="0"/>
                </a:moveTo>
                <a:lnTo>
                  <a:pt x="331449" y="0"/>
                </a:lnTo>
                <a:lnTo>
                  <a:pt x="331449" y="331449"/>
                </a:lnTo>
                <a:lnTo>
                  <a:pt x="0" y="3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16267" y="1677966"/>
            <a:ext cx="331449" cy="331449"/>
          </a:xfrm>
          <a:custGeom>
            <a:avLst/>
            <a:gdLst/>
            <a:ahLst/>
            <a:cxnLst/>
            <a:rect l="l" t="t" r="r" b="b"/>
            <a:pathLst>
              <a:path w="331449" h="331449">
                <a:moveTo>
                  <a:pt x="0" y="0"/>
                </a:moveTo>
                <a:lnTo>
                  <a:pt x="331449" y="0"/>
                </a:lnTo>
                <a:lnTo>
                  <a:pt x="331449" y="331449"/>
                </a:lnTo>
                <a:lnTo>
                  <a:pt x="0" y="3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756319" y="1277144"/>
            <a:ext cx="331449" cy="331449"/>
          </a:xfrm>
          <a:custGeom>
            <a:avLst/>
            <a:gdLst/>
            <a:ahLst/>
            <a:cxnLst/>
            <a:rect l="l" t="t" r="r" b="b"/>
            <a:pathLst>
              <a:path w="331449" h="331449">
                <a:moveTo>
                  <a:pt x="0" y="0"/>
                </a:moveTo>
                <a:lnTo>
                  <a:pt x="331449" y="0"/>
                </a:lnTo>
                <a:lnTo>
                  <a:pt x="331449" y="331449"/>
                </a:lnTo>
                <a:lnTo>
                  <a:pt x="0" y="3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153425" y="1277144"/>
            <a:ext cx="331449" cy="331449"/>
          </a:xfrm>
          <a:custGeom>
            <a:avLst/>
            <a:gdLst/>
            <a:ahLst/>
            <a:cxnLst/>
            <a:rect l="l" t="t" r="r" b="b"/>
            <a:pathLst>
              <a:path w="331449" h="331449">
                <a:moveTo>
                  <a:pt x="0" y="0"/>
                </a:moveTo>
                <a:lnTo>
                  <a:pt x="331449" y="0"/>
                </a:lnTo>
                <a:lnTo>
                  <a:pt x="331449" y="331449"/>
                </a:lnTo>
                <a:lnTo>
                  <a:pt x="0" y="3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553546" y="1277144"/>
            <a:ext cx="331449" cy="331449"/>
          </a:xfrm>
          <a:custGeom>
            <a:avLst/>
            <a:gdLst/>
            <a:ahLst/>
            <a:cxnLst/>
            <a:rect l="l" t="t" r="r" b="b"/>
            <a:pathLst>
              <a:path w="331449" h="331449">
                <a:moveTo>
                  <a:pt x="0" y="0"/>
                </a:moveTo>
                <a:lnTo>
                  <a:pt x="331448" y="0"/>
                </a:lnTo>
                <a:lnTo>
                  <a:pt x="331448" y="331449"/>
                </a:lnTo>
                <a:lnTo>
                  <a:pt x="0" y="3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950651" y="1277144"/>
            <a:ext cx="331449" cy="331449"/>
          </a:xfrm>
          <a:custGeom>
            <a:avLst/>
            <a:gdLst/>
            <a:ahLst/>
            <a:cxnLst/>
            <a:rect l="l" t="t" r="r" b="b"/>
            <a:pathLst>
              <a:path w="331449" h="331449">
                <a:moveTo>
                  <a:pt x="0" y="0"/>
                </a:moveTo>
                <a:lnTo>
                  <a:pt x="331449" y="0"/>
                </a:lnTo>
                <a:lnTo>
                  <a:pt x="331449" y="331449"/>
                </a:lnTo>
                <a:lnTo>
                  <a:pt x="0" y="3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310675" y="1677966"/>
            <a:ext cx="331449" cy="331449"/>
          </a:xfrm>
          <a:custGeom>
            <a:avLst/>
            <a:gdLst/>
            <a:ahLst/>
            <a:cxnLst/>
            <a:rect l="l" t="t" r="r" b="b"/>
            <a:pathLst>
              <a:path w="331449" h="331449">
                <a:moveTo>
                  <a:pt x="0" y="0"/>
                </a:moveTo>
                <a:lnTo>
                  <a:pt x="331449" y="0"/>
                </a:lnTo>
                <a:lnTo>
                  <a:pt x="331449" y="331449"/>
                </a:lnTo>
                <a:lnTo>
                  <a:pt x="0" y="3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707781" y="1677966"/>
            <a:ext cx="331449" cy="331449"/>
          </a:xfrm>
          <a:custGeom>
            <a:avLst/>
            <a:gdLst/>
            <a:ahLst/>
            <a:cxnLst/>
            <a:rect l="l" t="t" r="r" b="b"/>
            <a:pathLst>
              <a:path w="331449" h="331449">
                <a:moveTo>
                  <a:pt x="0" y="0"/>
                </a:moveTo>
                <a:lnTo>
                  <a:pt x="331449" y="0"/>
                </a:lnTo>
                <a:lnTo>
                  <a:pt x="331449" y="331449"/>
                </a:lnTo>
                <a:lnTo>
                  <a:pt x="0" y="3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107902" y="1677966"/>
            <a:ext cx="331449" cy="331449"/>
          </a:xfrm>
          <a:custGeom>
            <a:avLst/>
            <a:gdLst/>
            <a:ahLst/>
            <a:cxnLst/>
            <a:rect l="l" t="t" r="r" b="b"/>
            <a:pathLst>
              <a:path w="331449" h="331449">
                <a:moveTo>
                  <a:pt x="0" y="0"/>
                </a:moveTo>
                <a:lnTo>
                  <a:pt x="331449" y="0"/>
                </a:lnTo>
                <a:lnTo>
                  <a:pt x="331449" y="331449"/>
                </a:lnTo>
                <a:lnTo>
                  <a:pt x="0" y="3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505008" y="1677966"/>
            <a:ext cx="331449" cy="331449"/>
          </a:xfrm>
          <a:custGeom>
            <a:avLst/>
            <a:gdLst/>
            <a:ahLst/>
            <a:cxnLst/>
            <a:rect l="l" t="t" r="r" b="b"/>
            <a:pathLst>
              <a:path w="331449" h="331449">
                <a:moveTo>
                  <a:pt x="0" y="0"/>
                </a:moveTo>
                <a:lnTo>
                  <a:pt x="331449" y="0"/>
                </a:lnTo>
                <a:lnTo>
                  <a:pt x="331449" y="331449"/>
                </a:lnTo>
                <a:lnTo>
                  <a:pt x="0" y="3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345060" y="1277144"/>
            <a:ext cx="331449" cy="331449"/>
          </a:xfrm>
          <a:custGeom>
            <a:avLst/>
            <a:gdLst/>
            <a:ahLst/>
            <a:cxnLst/>
            <a:rect l="l" t="t" r="r" b="b"/>
            <a:pathLst>
              <a:path w="331449" h="331449">
                <a:moveTo>
                  <a:pt x="0" y="0"/>
                </a:moveTo>
                <a:lnTo>
                  <a:pt x="331449" y="0"/>
                </a:lnTo>
                <a:lnTo>
                  <a:pt x="331449" y="331449"/>
                </a:lnTo>
                <a:lnTo>
                  <a:pt x="0" y="3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742166" y="1277144"/>
            <a:ext cx="331449" cy="331449"/>
          </a:xfrm>
          <a:custGeom>
            <a:avLst/>
            <a:gdLst/>
            <a:ahLst/>
            <a:cxnLst/>
            <a:rect l="l" t="t" r="r" b="b"/>
            <a:pathLst>
              <a:path w="331449" h="331449">
                <a:moveTo>
                  <a:pt x="0" y="0"/>
                </a:moveTo>
                <a:lnTo>
                  <a:pt x="331449" y="0"/>
                </a:lnTo>
                <a:lnTo>
                  <a:pt x="331449" y="331449"/>
                </a:lnTo>
                <a:lnTo>
                  <a:pt x="0" y="3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142287" y="1277144"/>
            <a:ext cx="331449" cy="331449"/>
          </a:xfrm>
          <a:custGeom>
            <a:avLst/>
            <a:gdLst/>
            <a:ahLst/>
            <a:cxnLst/>
            <a:rect l="l" t="t" r="r" b="b"/>
            <a:pathLst>
              <a:path w="331449" h="331449">
                <a:moveTo>
                  <a:pt x="0" y="0"/>
                </a:moveTo>
                <a:lnTo>
                  <a:pt x="331449" y="0"/>
                </a:lnTo>
                <a:lnTo>
                  <a:pt x="331449" y="331449"/>
                </a:lnTo>
                <a:lnTo>
                  <a:pt x="0" y="3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539393" y="1277144"/>
            <a:ext cx="331449" cy="331449"/>
          </a:xfrm>
          <a:custGeom>
            <a:avLst/>
            <a:gdLst/>
            <a:ahLst/>
            <a:cxnLst/>
            <a:rect l="l" t="t" r="r" b="b"/>
            <a:pathLst>
              <a:path w="331449" h="331449">
                <a:moveTo>
                  <a:pt x="0" y="0"/>
                </a:moveTo>
                <a:lnTo>
                  <a:pt x="331449" y="0"/>
                </a:lnTo>
                <a:lnTo>
                  <a:pt x="331449" y="331449"/>
                </a:lnTo>
                <a:lnTo>
                  <a:pt x="0" y="3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2899417" y="1677966"/>
            <a:ext cx="331449" cy="331449"/>
          </a:xfrm>
          <a:custGeom>
            <a:avLst/>
            <a:gdLst/>
            <a:ahLst/>
            <a:cxnLst/>
            <a:rect l="l" t="t" r="r" b="b"/>
            <a:pathLst>
              <a:path w="331449" h="331449">
                <a:moveTo>
                  <a:pt x="0" y="0"/>
                </a:moveTo>
                <a:lnTo>
                  <a:pt x="331448" y="0"/>
                </a:lnTo>
                <a:lnTo>
                  <a:pt x="331448" y="331449"/>
                </a:lnTo>
                <a:lnTo>
                  <a:pt x="0" y="3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296522" y="1677966"/>
            <a:ext cx="331449" cy="331449"/>
          </a:xfrm>
          <a:custGeom>
            <a:avLst/>
            <a:gdLst/>
            <a:ahLst/>
            <a:cxnLst/>
            <a:rect l="l" t="t" r="r" b="b"/>
            <a:pathLst>
              <a:path w="331449" h="331449">
                <a:moveTo>
                  <a:pt x="0" y="0"/>
                </a:moveTo>
                <a:lnTo>
                  <a:pt x="331449" y="0"/>
                </a:lnTo>
                <a:lnTo>
                  <a:pt x="331449" y="331449"/>
                </a:lnTo>
                <a:lnTo>
                  <a:pt x="0" y="3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3696643" y="1677966"/>
            <a:ext cx="331449" cy="331449"/>
          </a:xfrm>
          <a:custGeom>
            <a:avLst/>
            <a:gdLst/>
            <a:ahLst/>
            <a:cxnLst/>
            <a:rect l="l" t="t" r="r" b="b"/>
            <a:pathLst>
              <a:path w="331449" h="331449">
                <a:moveTo>
                  <a:pt x="0" y="0"/>
                </a:moveTo>
                <a:lnTo>
                  <a:pt x="331449" y="0"/>
                </a:lnTo>
                <a:lnTo>
                  <a:pt x="331449" y="331449"/>
                </a:lnTo>
                <a:lnTo>
                  <a:pt x="0" y="3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093749" y="1677966"/>
            <a:ext cx="331449" cy="331449"/>
          </a:xfrm>
          <a:custGeom>
            <a:avLst/>
            <a:gdLst/>
            <a:ahLst/>
            <a:cxnLst/>
            <a:rect l="l" t="t" r="r" b="b"/>
            <a:pathLst>
              <a:path w="331449" h="331449">
                <a:moveTo>
                  <a:pt x="0" y="0"/>
                </a:moveTo>
                <a:lnTo>
                  <a:pt x="331449" y="0"/>
                </a:lnTo>
                <a:lnTo>
                  <a:pt x="331449" y="331449"/>
                </a:lnTo>
                <a:lnTo>
                  <a:pt x="0" y="3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2933801" y="1277144"/>
            <a:ext cx="331449" cy="331449"/>
          </a:xfrm>
          <a:custGeom>
            <a:avLst/>
            <a:gdLst/>
            <a:ahLst/>
            <a:cxnLst/>
            <a:rect l="l" t="t" r="r" b="b"/>
            <a:pathLst>
              <a:path w="331449" h="331449">
                <a:moveTo>
                  <a:pt x="0" y="0"/>
                </a:moveTo>
                <a:lnTo>
                  <a:pt x="331449" y="0"/>
                </a:lnTo>
                <a:lnTo>
                  <a:pt x="331449" y="331449"/>
                </a:lnTo>
                <a:lnTo>
                  <a:pt x="0" y="3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3330907" y="1277144"/>
            <a:ext cx="331449" cy="331449"/>
          </a:xfrm>
          <a:custGeom>
            <a:avLst/>
            <a:gdLst/>
            <a:ahLst/>
            <a:cxnLst/>
            <a:rect l="l" t="t" r="r" b="b"/>
            <a:pathLst>
              <a:path w="331449" h="331449">
                <a:moveTo>
                  <a:pt x="0" y="0"/>
                </a:moveTo>
                <a:lnTo>
                  <a:pt x="331449" y="0"/>
                </a:lnTo>
                <a:lnTo>
                  <a:pt x="331449" y="331449"/>
                </a:lnTo>
                <a:lnTo>
                  <a:pt x="0" y="3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3731028" y="1277144"/>
            <a:ext cx="331449" cy="331449"/>
          </a:xfrm>
          <a:custGeom>
            <a:avLst/>
            <a:gdLst/>
            <a:ahLst/>
            <a:cxnLst/>
            <a:rect l="l" t="t" r="r" b="b"/>
            <a:pathLst>
              <a:path w="331449" h="331449">
                <a:moveTo>
                  <a:pt x="0" y="0"/>
                </a:moveTo>
                <a:lnTo>
                  <a:pt x="331449" y="0"/>
                </a:lnTo>
                <a:lnTo>
                  <a:pt x="331449" y="331449"/>
                </a:lnTo>
                <a:lnTo>
                  <a:pt x="0" y="3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4128134" y="1277144"/>
            <a:ext cx="331449" cy="331449"/>
          </a:xfrm>
          <a:custGeom>
            <a:avLst/>
            <a:gdLst/>
            <a:ahLst/>
            <a:cxnLst/>
            <a:rect l="l" t="t" r="r" b="b"/>
            <a:pathLst>
              <a:path w="331449" h="331449">
                <a:moveTo>
                  <a:pt x="0" y="0"/>
                </a:moveTo>
                <a:lnTo>
                  <a:pt x="331449" y="0"/>
                </a:lnTo>
                <a:lnTo>
                  <a:pt x="331449" y="331449"/>
                </a:lnTo>
                <a:lnTo>
                  <a:pt x="0" y="3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4488158" y="1712653"/>
            <a:ext cx="331449" cy="331449"/>
          </a:xfrm>
          <a:custGeom>
            <a:avLst/>
            <a:gdLst/>
            <a:ahLst/>
            <a:cxnLst/>
            <a:rect l="l" t="t" r="r" b="b"/>
            <a:pathLst>
              <a:path w="331449" h="331449">
                <a:moveTo>
                  <a:pt x="0" y="0"/>
                </a:moveTo>
                <a:lnTo>
                  <a:pt x="331449" y="0"/>
                </a:lnTo>
                <a:lnTo>
                  <a:pt x="331449" y="331449"/>
                </a:lnTo>
                <a:lnTo>
                  <a:pt x="0" y="3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4885264" y="1712653"/>
            <a:ext cx="331449" cy="331449"/>
          </a:xfrm>
          <a:custGeom>
            <a:avLst/>
            <a:gdLst/>
            <a:ahLst/>
            <a:cxnLst/>
            <a:rect l="l" t="t" r="r" b="b"/>
            <a:pathLst>
              <a:path w="331449" h="331449">
                <a:moveTo>
                  <a:pt x="0" y="0"/>
                </a:moveTo>
                <a:lnTo>
                  <a:pt x="331449" y="0"/>
                </a:lnTo>
                <a:lnTo>
                  <a:pt x="331449" y="331449"/>
                </a:lnTo>
                <a:lnTo>
                  <a:pt x="0" y="3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4522542" y="1311830"/>
            <a:ext cx="331449" cy="331449"/>
          </a:xfrm>
          <a:custGeom>
            <a:avLst/>
            <a:gdLst/>
            <a:ahLst/>
            <a:cxnLst/>
            <a:rect l="l" t="t" r="r" b="b"/>
            <a:pathLst>
              <a:path w="331449" h="331449">
                <a:moveTo>
                  <a:pt x="0" y="0"/>
                </a:moveTo>
                <a:lnTo>
                  <a:pt x="331449" y="0"/>
                </a:lnTo>
                <a:lnTo>
                  <a:pt x="331449" y="331449"/>
                </a:lnTo>
                <a:lnTo>
                  <a:pt x="0" y="3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9598823" y="3576791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8"/>
                </a:lnTo>
                <a:lnTo>
                  <a:pt x="0" y="1709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9603535" y="3353726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9957024" y="3576791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8"/>
                </a:lnTo>
                <a:lnTo>
                  <a:pt x="0" y="1709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9961736" y="3353726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0314419" y="3576791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8"/>
                </a:lnTo>
                <a:lnTo>
                  <a:pt x="0" y="1709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0319131" y="3353726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0671314" y="3576791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6" y="0"/>
                </a:lnTo>
                <a:lnTo>
                  <a:pt x="297916" y="170928"/>
                </a:lnTo>
                <a:lnTo>
                  <a:pt x="0" y="1709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0678143" y="3353726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1040496" y="3576791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6" y="0"/>
                </a:lnTo>
                <a:lnTo>
                  <a:pt x="297916" y="170928"/>
                </a:lnTo>
                <a:lnTo>
                  <a:pt x="0" y="1709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1045208" y="3353726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6" y="0"/>
                </a:lnTo>
                <a:lnTo>
                  <a:pt x="297916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1398697" y="3576791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6" y="0"/>
                </a:lnTo>
                <a:lnTo>
                  <a:pt x="297916" y="170928"/>
                </a:lnTo>
                <a:lnTo>
                  <a:pt x="0" y="1709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1403409" y="3353726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6" y="0"/>
                </a:lnTo>
                <a:lnTo>
                  <a:pt x="297916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1756092" y="3576791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6" y="0"/>
                </a:lnTo>
                <a:lnTo>
                  <a:pt x="297916" y="170928"/>
                </a:lnTo>
                <a:lnTo>
                  <a:pt x="0" y="1709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11760804" y="3353726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6" y="0"/>
                </a:lnTo>
                <a:lnTo>
                  <a:pt x="297916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12112988" y="3576791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8"/>
                </a:lnTo>
                <a:lnTo>
                  <a:pt x="0" y="1709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12119816" y="3353726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12500581" y="3576791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8"/>
                </a:lnTo>
                <a:lnTo>
                  <a:pt x="0" y="1709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12505293" y="3353726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12857476" y="3576791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6" y="0"/>
                </a:lnTo>
                <a:lnTo>
                  <a:pt x="297916" y="170928"/>
                </a:lnTo>
                <a:lnTo>
                  <a:pt x="0" y="1709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12864305" y="3353726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9598823" y="3107727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9957024" y="3107727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10314419" y="3107727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57"/>
          <p:cNvSpPr/>
          <p:nvPr/>
        </p:nvSpPr>
        <p:spPr>
          <a:xfrm>
            <a:off x="10671314" y="3107727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6" y="0"/>
                </a:lnTo>
                <a:lnTo>
                  <a:pt x="297916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8"/>
          <p:cNvSpPr/>
          <p:nvPr/>
        </p:nvSpPr>
        <p:spPr>
          <a:xfrm>
            <a:off x="11040496" y="3107727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6" y="0"/>
                </a:lnTo>
                <a:lnTo>
                  <a:pt x="297916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59"/>
          <p:cNvSpPr/>
          <p:nvPr/>
        </p:nvSpPr>
        <p:spPr>
          <a:xfrm>
            <a:off x="11398697" y="3107727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6" y="0"/>
                </a:lnTo>
                <a:lnTo>
                  <a:pt x="297916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60"/>
          <p:cNvSpPr/>
          <p:nvPr/>
        </p:nvSpPr>
        <p:spPr>
          <a:xfrm>
            <a:off x="11756092" y="3107727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6" y="0"/>
                </a:lnTo>
                <a:lnTo>
                  <a:pt x="297916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61"/>
          <p:cNvSpPr/>
          <p:nvPr/>
        </p:nvSpPr>
        <p:spPr>
          <a:xfrm>
            <a:off x="12112988" y="3107727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2" name="Freeform 62"/>
          <p:cNvSpPr/>
          <p:nvPr/>
        </p:nvSpPr>
        <p:spPr>
          <a:xfrm>
            <a:off x="12500581" y="3107727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63"/>
          <p:cNvSpPr/>
          <p:nvPr/>
        </p:nvSpPr>
        <p:spPr>
          <a:xfrm>
            <a:off x="12857476" y="3107727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6" y="0"/>
                </a:lnTo>
                <a:lnTo>
                  <a:pt x="297916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4" name="Freeform 64"/>
          <p:cNvSpPr/>
          <p:nvPr/>
        </p:nvSpPr>
        <p:spPr>
          <a:xfrm>
            <a:off x="13217954" y="3588258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6" y="0"/>
                </a:lnTo>
                <a:lnTo>
                  <a:pt x="297916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5" name="Freeform 65"/>
          <p:cNvSpPr/>
          <p:nvPr/>
        </p:nvSpPr>
        <p:spPr>
          <a:xfrm>
            <a:off x="13224783" y="3365193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>
            <a:off x="13217954" y="3119194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6" y="0"/>
                </a:lnTo>
                <a:lnTo>
                  <a:pt x="297916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>
            <a:off x="13579848" y="3600315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68"/>
          <p:cNvSpPr/>
          <p:nvPr/>
        </p:nvSpPr>
        <p:spPr>
          <a:xfrm>
            <a:off x="13584560" y="3377251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8"/>
                </a:lnTo>
                <a:lnTo>
                  <a:pt x="0" y="1709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13938049" y="3600315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13942761" y="3377251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8"/>
                </a:lnTo>
                <a:lnTo>
                  <a:pt x="0" y="1709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1" name="Freeform 71"/>
          <p:cNvSpPr/>
          <p:nvPr/>
        </p:nvSpPr>
        <p:spPr>
          <a:xfrm>
            <a:off x="13579848" y="3131251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2" name="Freeform 72"/>
          <p:cNvSpPr/>
          <p:nvPr/>
        </p:nvSpPr>
        <p:spPr>
          <a:xfrm>
            <a:off x="13938049" y="3131251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3" name="Freeform 73"/>
          <p:cNvSpPr/>
          <p:nvPr/>
        </p:nvSpPr>
        <p:spPr>
          <a:xfrm>
            <a:off x="10171018" y="521232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4" name="Freeform 74"/>
          <p:cNvSpPr/>
          <p:nvPr/>
        </p:nvSpPr>
        <p:spPr>
          <a:xfrm>
            <a:off x="10454969" y="521232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5" name="Freeform 75"/>
          <p:cNvSpPr/>
          <p:nvPr/>
        </p:nvSpPr>
        <p:spPr>
          <a:xfrm>
            <a:off x="10737849" y="521232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6" name="Freeform 76"/>
          <p:cNvSpPr/>
          <p:nvPr/>
        </p:nvSpPr>
        <p:spPr>
          <a:xfrm>
            <a:off x="11026093" y="521232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7" name="Freeform 77"/>
          <p:cNvSpPr/>
          <p:nvPr/>
        </p:nvSpPr>
        <p:spPr>
          <a:xfrm>
            <a:off x="11310044" y="521232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8" name="Freeform 78"/>
          <p:cNvSpPr/>
          <p:nvPr/>
        </p:nvSpPr>
        <p:spPr>
          <a:xfrm>
            <a:off x="11592923" y="521232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9" name="Freeform 79"/>
          <p:cNvSpPr/>
          <p:nvPr/>
        </p:nvSpPr>
        <p:spPr>
          <a:xfrm>
            <a:off x="10192476" y="5381585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80"/>
          <p:cNvSpPr/>
          <p:nvPr/>
        </p:nvSpPr>
        <p:spPr>
          <a:xfrm>
            <a:off x="10196776" y="554823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1" name="Freeform 81"/>
          <p:cNvSpPr/>
          <p:nvPr/>
        </p:nvSpPr>
        <p:spPr>
          <a:xfrm>
            <a:off x="10192476" y="5714887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2" name="Freeform 82"/>
          <p:cNvSpPr/>
          <p:nvPr/>
        </p:nvSpPr>
        <p:spPr>
          <a:xfrm>
            <a:off x="10476427" y="5381585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3" name="Freeform 83"/>
          <p:cNvSpPr/>
          <p:nvPr/>
        </p:nvSpPr>
        <p:spPr>
          <a:xfrm>
            <a:off x="10480728" y="554823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4" name="Freeform 84"/>
          <p:cNvSpPr/>
          <p:nvPr/>
        </p:nvSpPr>
        <p:spPr>
          <a:xfrm>
            <a:off x="10476427" y="5714887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5" name="Freeform 85"/>
          <p:cNvSpPr/>
          <p:nvPr/>
        </p:nvSpPr>
        <p:spPr>
          <a:xfrm>
            <a:off x="10759307" y="5381585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6" name="Freeform 86"/>
          <p:cNvSpPr/>
          <p:nvPr/>
        </p:nvSpPr>
        <p:spPr>
          <a:xfrm>
            <a:off x="10763607" y="554823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7" name="Freeform 87"/>
          <p:cNvSpPr/>
          <p:nvPr/>
        </p:nvSpPr>
        <p:spPr>
          <a:xfrm>
            <a:off x="10759307" y="5714887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8" name="Freeform 88"/>
          <p:cNvSpPr/>
          <p:nvPr/>
        </p:nvSpPr>
        <p:spPr>
          <a:xfrm>
            <a:off x="11047551" y="5381585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9" name="Freeform 89"/>
          <p:cNvSpPr/>
          <p:nvPr/>
        </p:nvSpPr>
        <p:spPr>
          <a:xfrm>
            <a:off x="11051851" y="554823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0" name="Freeform 90"/>
          <p:cNvSpPr/>
          <p:nvPr/>
        </p:nvSpPr>
        <p:spPr>
          <a:xfrm>
            <a:off x="11047551" y="5714887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1" name="Freeform 91"/>
          <p:cNvSpPr/>
          <p:nvPr/>
        </p:nvSpPr>
        <p:spPr>
          <a:xfrm>
            <a:off x="11331502" y="5381585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2" name="Freeform 92"/>
          <p:cNvSpPr/>
          <p:nvPr/>
        </p:nvSpPr>
        <p:spPr>
          <a:xfrm>
            <a:off x="11335802" y="554823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3" name="Freeform 93"/>
          <p:cNvSpPr/>
          <p:nvPr/>
        </p:nvSpPr>
        <p:spPr>
          <a:xfrm>
            <a:off x="11331502" y="5714887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4" name="Freeform 94"/>
          <p:cNvSpPr/>
          <p:nvPr/>
        </p:nvSpPr>
        <p:spPr>
          <a:xfrm>
            <a:off x="11614381" y="5381585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5" name="Freeform 95"/>
          <p:cNvSpPr/>
          <p:nvPr/>
        </p:nvSpPr>
        <p:spPr>
          <a:xfrm>
            <a:off x="11618682" y="554823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6" name="Freeform 96"/>
          <p:cNvSpPr/>
          <p:nvPr/>
        </p:nvSpPr>
        <p:spPr>
          <a:xfrm>
            <a:off x="11614381" y="5714887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7" name="Freeform 97"/>
          <p:cNvSpPr/>
          <p:nvPr/>
        </p:nvSpPr>
        <p:spPr>
          <a:xfrm>
            <a:off x="11881393" y="521232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8" name="Freeform 98"/>
          <p:cNvSpPr/>
          <p:nvPr/>
        </p:nvSpPr>
        <p:spPr>
          <a:xfrm>
            <a:off x="12165345" y="521232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9" name="Freeform 99"/>
          <p:cNvSpPr/>
          <p:nvPr/>
        </p:nvSpPr>
        <p:spPr>
          <a:xfrm>
            <a:off x="12448224" y="521232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0" name="Freeform 100"/>
          <p:cNvSpPr/>
          <p:nvPr/>
        </p:nvSpPr>
        <p:spPr>
          <a:xfrm>
            <a:off x="12736468" y="521232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1" name="Freeform 101"/>
          <p:cNvSpPr/>
          <p:nvPr/>
        </p:nvSpPr>
        <p:spPr>
          <a:xfrm>
            <a:off x="13020420" y="521232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2" name="Freeform 102"/>
          <p:cNvSpPr/>
          <p:nvPr/>
        </p:nvSpPr>
        <p:spPr>
          <a:xfrm>
            <a:off x="11902851" y="5381585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3" name="Freeform 103"/>
          <p:cNvSpPr/>
          <p:nvPr/>
        </p:nvSpPr>
        <p:spPr>
          <a:xfrm>
            <a:off x="11907152" y="554823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4" name="Freeform 104"/>
          <p:cNvSpPr/>
          <p:nvPr/>
        </p:nvSpPr>
        <p:spPr>
          <a:xfrm>
            <a:off x="11902851" y="5714887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5" name="Freeform 105"/>
          <p:cNvSpPr/>
          <p:nvPr/>
        </p:nvSpPr>
        <p:spPr>
          <a:xfrm>
            <a:off x="12186803" y="5381585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6" name="Freeform 106"/>
          <p:cNvSpPr/>
          <p:nvPr/>
        </p:nvSpPr>
        <p:spPr>
          <a:xfrm>
            <a:off x="12191103" y="554823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7" name="Freeform 107"/>
          <p:cNvSpPr/>
          <p:nvPr/>
        </p:nvSpPr>
        <p:spPr>
          <a:xfrm>
            <a:off x="12186803" y="5714887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8" name="Freeform 108"/>
          <p:cNvSpPr/>
          <p:nvPr/>
        </p:nvSpPr>
        <p:spPr>
          <a:xfrm>
            <a:off x="12469682" y="5381585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9" name="Freeform 109"/>
          <p:cNvSpPr/>
          <p:nvPr/>
        </p:nvSpPr>
        <p:spPr>
          <a:xfrm>
            <a:off x="12473983" y="554823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0" name="Freeform 110"/>
          <p:cNvSpPr/>
          <p:nvPr/>
        </p:nvSpPr>
        <p:spPr>
          <a:xfrm>
            <a:off x="12469682" y="5714887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1" name="Freeform 111"/>
          <p:cNvSpPr/>
          <p:nvPr/>
        </p:nvSpPr>
        <p:spPr>
          <a:xfrm>
            <a:off x="12757926" y="5381585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2" name="Freeform 112"/>
          <p:cNvSpPr/>
          <p:nvPr/>
        </p:nvSpPr>
        <p:spPr>
          <a:xfrm>
            <a:off x="12762227" y="554823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3" name="Freeform 113"/>
          <p:cNvSpPr/>
          <p:nvPr/>
        </p:nvSpPr>
        <p:spPr>
          <a:xfrm>
            <a:off x="12757926" y="5714887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4" name="Freeform 114"/>
          <p:cNvSpPr/>
          <p:nvPr/>
        </p:nvSpPr>
        <p:spPr>
          <a:xfrm>
            <a:off x="13041878" y="5381585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5" name="Freeform 115"/>
          <p:cNvSpPr/>
          <p:nvPr/>
        </p:nvSpPr>
        <p:spPr>
          <a:xfrm>
            <a:off x="13046178" y="554823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6" name="Freeform 116"/>
          <p:cNvSpPr/>
          <p:nvPr/>
        </p:nvSpPr>
        <p:spPr>
          <a:xfrm>
            <a:off x="13041878" y="5714887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7" name="Freeform 117"/>
          <p:cNvSpPr/>
          <p:nvPr/>
        </p:nvSpPr>
        <p:spPr>
          <a:xfrm>
            <a:off x="13336628" y="521232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8" name="Freeform 118"/>
          <p:cNvSpPr/>
          <p:nvPr/>
        </p:nvSpPr>
        <p:spPr>
          <a:xfrm>
            <a:off x="13624872" y="521232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9" name="Freeform 119"/>
          <p:cNvSpPr/>
          <p:nvPr/>
        </p:nvSpPr>
        <p:spPr>
          <a:xfrm>
            <a:off x="13908823" y="521232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0" name="Freeform 120"/>
          <p:cNvSpPr/>
          <p:nvPr/>
        </p:nvSpPr>
        <p:spPr>
          <a:xfrm>
            <a:off x="13358086" y="5381585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1" name="Freeform 121"/>
          <p:cNvSpPr/>
          <p:nvPr/>
        </p:nvSpPr>
        <p:spPr>
          <a:xfrm>
            <a:off x="13362386" y="554823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2" name="Freeform 122"/>
          <p:cNvSpPr/>
          <p:nvPr/>
        </p:nvSpPr>
        <p:spPr>
          <a:xfrm>
            <a:off x="13358086" y="5714887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3" name="Freeform 123"/>
          <p:cNvSpPr/>
          <p:nvPr/>
        </p:nvSpPr>
        <p:spPr>
          <a:xfrm>
            <a:off x="13646330" y="5381585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4" name="Freeform 124"/>
          <p:cNvSpPr/>
          <p:nvPr/>
        </p:nvSpPr>
        <p:spPr>
          <a:xfrm>
            <a:off x="13650630" y="554823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5" name="Freeform 125"/>
          <p:cNvSpPr/>
          <p:nvPr/>
        </p:nvSpPr>
        <p:spPr>
          <a:xfrm>
            <a:off x="13646330" y="5714887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6" name="Freeform 126"/>
          <p:cNvSpPr/>
          <p:nvPr/>
        </p:nvSpPr>
        <p:spPr>
          <a:xfrm>
            <a:off x="13930281" y="5381585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7" name="Freeform 127"/>
          <p:cNvSpPr/>
          <p:nvPr/>
        </p:nvSpPr>
        <p:spPr>
          <a:xfrm>
            <a:off x="13934582" y="554823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8" name="Freeform 128"/>
          <p:cNvSpPr/>
          <p:nvPr/>
        </p:nvSpPr>
        <p:spPr>
          <a:xfrm>
            <a:off x="13930281" y="5714887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9" name="Freeform 129"/>
          <p:cNvSpPr/>
          <p:nvPr/>
        </p:nvSpPr>
        <p:spPr>
          <a:xfrm>
            <a:off x="14214918" y="521232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0" name="Freeform 130"/>
          <p:cNvSpPr/>
          <p:nvPr/>
        </p:nvSpPr>
        <p:spPr>
          <a:xfrm>
            <a:off x="14498870" y="521232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1" name="Freeform 131"/>
          <p:cNvSpPr/>
          <p:nvPr/>
        </p:nvSpPr>
        <p:spPr>
          <a:xfrm>
            <a:off x="14781749" y="521232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2" name="Freeform 132"/>
          <p:cNvSpPr/>
          <p:nvPr/>
        </p:nvSpPr>
        <p:spPr>
          <a:xfrm>
            <a:off x="15074741" y="521232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3" name="Freeform 133"/>
          <p:cNvSpPr/>
          <p:nvPr/>
        </p:nvSpPr>
        <p:spPr>
          <a:xfrm>
            <a:off x="15358692" y="521232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4" name="Freeform 134"/>
          <p:cNvSpPr/>
          <p:nvPr/>
        </p:nvSpPr>
        <p:spPr>
          <a:xfrm>
            <a:off x="14236376" y="5381585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5" name="Freeform 135"/>
          <p:cNvSpPr/>
          <p:nvPr/>
        </p:nvSpPr>
        <p:spPr>
          <a:xfrm>
            <a:off x="14240676" y="554823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6" name="Freeform 136"/>
          <p:cNvSpPr/>
          <p:nvPr/>
        </p:nvSpPr>
        <p:spPr>
          <a:xfrm>
            <a:off x="14236376" y="5714887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7" name="Freeform 137"/>
          <p:cNvSpPr/>
          <p:nvPr/>
        </p:nvSpPr>
        <p:spPr>
          <a:xfrm>
            <a:off x="14520328" y="5381585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8" name="Freeform 138"/>
          <p:cNvSpPr/>
          <p:nvPr/>
        </p:nvSpPr>
        <p:spPr>
          <a:xfrm>
            <a:off x="14524628" y="554823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9" name="Freeform 139"/>
          <p:cNvSpPr/>
          <p:nvPr/>
        </p:nvSpPr>
        <p:spPr>
          <a:xfrm>
            <a:off x="14520328" y="5714887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0" name="Freeform 140"/>
          <p:cNvSpPr/>
          <p:nvPr/>
        </p:nvSpPr>
        <p:spPr>
          <a:xfrm>
            <a:off x="14803207" y="5381585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1" name="Freeform 141"/>
          <p:cNvSpPr/>
          <p:nvPr/>
        </p:nvSpPr>
        <p:spPr>
          <a:xfrm>
            <a:off x="14807507" y="554823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2" name="Freeform 142"/>
          <p:cNvSpPr/>
          <p:nvPr/>
        </p:nvSpPr>
        <p:spPr>
          <a:xfrm>
            <a:off x="14803207" y="5714887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3" name="Freeform 143"/>
          <p:cNvSpPr/>
          <p:nvPr/>
        </p:nvSpPr>
        <p:spPr>
          <a:xfrm>
            <a:off x="15096199" y="5381585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4" name="Freeform 144"/>
          <p:cNvSpPr/>
          <p:nvPr/>
        </p:nvSpPr>
        <p:spPr>
          <a:xfrm>
            <a:off x="15100499" y="554823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5" name="Freeform 145"/>
          <p:cNvSpPr/>
          <p:nvPr/>
        </p:nvSpPr>
        <p:spPr>
          <a:xfrm>
            <a:off x="15096199" y="5714887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6" name="Freeform 146"/>
          <p:cNvSpPr/>
          <p:nvPr/>
        </p:nvSpPr>
        <p:spPr>
          <a:xfrm>
            <a:off x="15380150" y="5381585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7" name="Freeform 147"/>
          <p:cNvSpPr/>
          <p:nvPr/>
        </p:nvSpPr>
        <p:spPr>
          <a:xfrm>
            <a:off x="15384451" y="554823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8" name="Freeform 148"/>
          <p:cNvSpPr/>
          <p:nvPr/>
        </p:nvSpPr>
        <p:spPr>
          <a:xfrm>
            <a:off x="15380150" y="5714887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9" name="Freeform 149"/>
          <p:cNvSpPr/>
          <p:nvPr/>
        </p:nvSpPr>
        <p:spPr>
          <a:xfrm>
            <a:off x="15674900" y="521232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0" name="Freeform 150"/>
          <p:cNvSpPr/>
          <p:nvPr/>
        </p:nvSpPr>
        <p:spPr>
          <a:xfrm>
            <a:off x="15963144" y="521232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1" name="Freeform 151"/>
          <p:cNvSpPr/>
          <p:nvPr/>
        </p:nvSpPr>
        <p:spPr>
          <a:xfrm>
            <a:off x="15696358" y="5381585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2" name="Freeform 152"/>
          <p:cNvSpPr/>
          <p:nvPr/>
        </p:nvSpPr>
        <p:spPr>
          <a:xfrm>
            <a:off x="15700659" y="554823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3" name="Freeform 153"/>
          <p:cNvSpPr/>
          <p:nvPr/>
        </p:nvSpPr>
        <p:spPr>
          <a:xfrm>
            <a:off x="15696358" y="5714887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4" name="Freeform 154"/>
          <p:cNvSpPr/>
          <p:nvPr/>
        </p:nvSpPr>
        <p:spPr>
          <a:xfrm>
            <a:off x="15984602" y="5381585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5" name="Freeform 155"/>
          <p:cNvSpPr/>
          <p:nvPr/>
        </p:nvSpPr>
        <p:spPr>
          <a:xfrm>
            <a:off x="15988903" y="554823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6" name="Freeform 156"/>
          <p:cNvSpPr/>
          <p:nvPr/>
        </p:nvSpPr>
        <p:spPr>
          <a:xfrm>
            <a:off x="15984602" y="5714887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7" name="TextBox 157"/>
          <p:cNvSpPr txBox="1"/>
          <p:nvPr/>
        </p:nvSpPr>
        <p:spPr>
          <a:xfrm>
            <a:off x="8092777" y="926782"/>
            <a:ext cx="1815272" cy="117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79"/>
              </a:lnSpc>
              <a:spcBef>
                <a:spcPct val="0"/>
              </a:spcBef>
            </a:pPr>
            <a:r>
              <a:rPr lang="en-US" sz="5400" spc="151" dirty="0">
                <a:solidFill>
                  <a:srgbClr val="FD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5.6M</a:t>
            </a:r>
          </a:p>
        </p:txBody>
      </p:sp>
      <p:sp>
        <p:nvSpPr>
          <p:cNvPr id="158" name="TextBox 158"/>
          <p:cNvSpPr txBox="1"/>
          <p:nvPr/>
        </p:nvSpPr>
        <p:spPr>
          <a:xfrm>
            <a:off x="8149098" y="2158402"/>
            <a:ext cx="9398325" cy="327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40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kilograms of food redistributed, that much food could fill </a:t>
            </a:r>
            <a:r>
              <a:rPr lang="en-US" sz="2000" spc="40">
                <a:solidFill>
                  <a:srgbClr val="FD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Boeing 747s</a:t>
            </a:r>
            <a:r>
              <a:rPr lang="en-US" sz="2000" spc="40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9" name="TextBox 159"/>
          <p:cNvSpPr txBox="1"/>
          <p:nvPr/>
        </p:nvSpPr>
        <p:spPr>
          <a:xfrm>
            <a:off x="8143524" y="2716717"/>
            <a:ext cx="1686223" cy="1177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579"/>
              </a:lnSpc>
              <a:spcBef>
                <a:spcPct val="0"/>
              </a:spcBef>
            </a:pPr>
            <a:r>
              <a:rPr lang="en-US" sz="5400" spc="151" dirty="0">
                <a:solidFill>
                  <a:srgbClr val="6581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1.3B</a:t>
            </a:r>
          </a:p>
        </p:txBody>
      </p:sp>
      <p:sp>
        <p:nvSpPr>
          <p:cNvPr id="160" name="TextBox 160"/>
          <p:cNvSpPr txBox="1"/>
          <p:nvPr/>
        </p:nvSpPr>
        <p:spPr>
          <a:xfrm>
            <a:off x="8205419" y="4005826"/>
            <a:ext cx="8949762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40" dirty="0" err="1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litres</a:t>
            </a:r>
            <a:r>
              <a:rPr lang="en-US" sz="2000" spc="40" dirty="0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embedded water in the food redistributed, that's the same amount of water in </a:t>
            </a:r>
            <a:r>
              <a:rPr lang="en-US" sz="2000" spc="40" dirty="0">
                <a:solidFill>
                  <a:srgbClr val="6581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520 Olympic pools</a:t>
            </a:r>
          </a:p>
        </p:txBody>
      </p:sp>
      <p:sp>
        <p:nvSpPr>
          <p:cNvPr id="161" name="TextBox 161"/>
          <p:cNvSpPr txBox="1"/>
          <p:nvPr/>
        </p:nvSpPr>
        <p:spPr>
          <a:xfrm>
            <a:off x="8149097" y="4804379"/>
            <a:ext cx="2370063" cy="1177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579"/>
              </a:lnSpc>
              <a:spcBef>
                <a:spcPct val="0"/>
              </a:spcBef>
            </a:pPr>
            <a:r>
              <a:rPr lang="en-US" sz="5400" spc="151" dirty="0">
                <a:solidFill>
                  <a:srgbClr val="9396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22.8M</a:t>
            </a:r>
          </a:p>
        </p:txBody>
      </p:sp>
      <p:sp>
        <p:nvSpPr>
          <p:cNvPr id="162" name="TextBox 162"/>
          <p:cNvSpPr txBox="1"/>
          <p:nvPr/>
        </p:nvSpPr>
        <p:spPr>
          <a:xfrm>
            <a:off x="8256167" y="6108148"/>
            <a:ext cx="9124447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40" dirty="0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kilograms of Co2-equivalent embedded in the food redistributed, or the same amount of Co2 as</a:t>
            </a:r>
            <a:r>
              <a:rPr lang="en-US" sz="2000" spc="40" dirty="0">
                <a:solidFill>
                  <a:srgbClr val="9396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4,957 cars off the road for a year</a:t>
            </a:r>
          </a:p>
        </p:txBody>
      </p:sp>
      <p:sp>
        <p:nvSpPr>
          <p:cNvPr id="163" name="TextBox 163"/>
          <p:cNvSpPr txBox="1"/>
          <p:nvPr/>
        </p:nvSpPr>
        <p:spPr>
          <a:xfrm rot="-5400000">
            <a:off x="7280417" y="1621577"/>
            <a:ext cx="1088175" cy="258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527">
                <a:solidFill>
                  <a:srgbClr val="FD7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164" name="TextBox 164"/>
          <p:cNvSpPr txBox="1"/>
          <p:nvPr/>
        </p:nvSpPr>
        <p:spPr>
          <a:xfrm rot="-5400000">
            <a:off x="7375890" y="3394918"/>
            <a:ext cx="1088175" cy="258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527">
                <a:solidFill>
                  <a:srgbClr val="6581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</p:txBody>
      </p:sp>
      <p:sp>
        <p:nvSpPr>
          <p:cNvPr id="165" name="TextBox 165"/>
          <p:cNvSpPr txBox="1"/>
          <p:nvPr/>
        </p:nvSpPr>
        <p:spPr>
          <a:xfrm rot="-5400000">
            <a:off x="7375890" y="5430169"/>
            <a:ext cx="1088175" cy="25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spc="528">
                <a:solidFill>
                  <a:srgbClr val="606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CO2</a:t>
            </a:r>
          </a:p>
        </p:txBody>
      </p:sp>
      <p:sp>
        <p:nvSpPr>
          <p:cNvPr id="166" name="TextBox 166"/>
          <p:cNvSpPr txBox="1"/>
          <p:nvPr/>
        </p:nvSpPr>
        <p:spPr>
          <a:xfrm>
            <a:off x="8205419" y="8254475"/>
            <a:ext cx="8981415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40" dirty="0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equivalent meals distributed to those in need, that's like giving </a:t>
            </a:r>
            <a:r>
              <a:rPr lang="en-US" sz="2000" spc="40" dirty="0">
                <a:solidFill>
                  <a:srgbClr val="B69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everyone on the Gold Coast a meal</a:t>
            </a:r>
          </a:p>
        </p:txBody>
      </p:sp>
      <p:sp>
        <p:nvSpPr>
          <p:cNvPr id="167" name="TextBox 167"/>
          <p:cNvSpPr txBox="1"/>
          <p:nvPr/>
        </p:nvSpPr>
        <p:spPr>
          <a:xfrm rot="-5400000">
            <a:off x="7456486" y="7590022"/>
            <a:ext cx="1088175" cy="25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spc="528">
                <a:solidFill>
                  <a:srgbClr val="B69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MEALS</a:t>
            </a:r>
          </a:p>
        </p:txBody>
      </p:sp>
      <p:sp>
        <p:nvSpPr>
          <p:cNvPr id="168" name="TextBox 168"/>
          <p:cNvSpPr txBox="1"/>
          <p:nvPr/>
        </p:nvSpPr>
        <p:spPr>
          <a:xfrm>
            <a:off x="1454952" y="3961928"/>
            <a:ext cx="5803196" cy="1489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70"/>
              </a:lnSpc>
            </a:pPr>
            <a:r>
              <a:rPr lang="en-US" sz="5657" b="1" dirty="0" err="1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Operationalising</a:t>
            </a:r>
            <a:r>
              <a:rPr lang="en-US" sz="5657" b="1" dirty="0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sustainability</a:t>
            </a:r>
          </a:p>
        </p:txBody>
      </p:sp>
      <p:sp>
        <p:nvSpPr>
          <p:cNvPr id="169" name="TextBox 169"/>
          <p:cNvSpPr txBox="1"/>
          <p:nvPr/>
        </p:nvSpPr>
        <p:spPr>
          <a:xfrm>
            <a:off x="1454952" y="5618127"/>
            <a:ext cx="5440753" cy="949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5"/>
              </a:lnSpc>
              <a:spcBef>
                <a:spcPct val="0"/>
              </a:spcBef>
            </a:pPr>
            <a:r>
              <a:rPr lang="en-US" sz="2725" spc="343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$17 MILLION RETURNED BACK TO BUSINESSES </a:t>
            </a:r>
          </a:p>
        </p:txBody>
      </p:sp>
      <p:grpSp>
        <p:nvGrpSpPr>
          <p:cNvPr id="170" name="Group 170"/>
          <p:cNvGrpSpPr/>
          <p:nvPr/>
        </p:nvGrpSpPr>
        <p:grpSpPr>
          <a:xfrm>
            <a:off x="-4450" y="1"/>
            <a:ext cx="924502" cy="10287000"/>
            <a:chOff x="0" y="0"/>
            <a:chExt cx="243490" cy="2927246"/>
          </a:xfrm>
        </p:grpSpPr>
        <p:sp>
          <p:nvSpPr>
            <p:cNvPr id="171" name="Freeform 171"/>
            <p:cNvSpPr/>
            <p:nvPr/>
          </p:nvSpPr>
          <p:spPr>
            <a:xfrm>
              <a:off x="0" y="0"/>
              <a:ext cx="243490" cy="2927246"/>
            </a:xfrm>
            <a:custGeom>
              <a:avLst/>
              <a:gdLst/>
              <a:ahLst/>
              <a:cxnLst/>
              <a:rect l="l" t="t" r="r" b="b"/>
              <a:pathLst>
                <a:path w="243490" h="2927246">
                  <a:moveTo>
                    <a:pt x="0" y="0"/>
                  </a:moveTo>
                  <a:lnTo>
                    <a:pt x="243490" y="0"/>
                  </a:lnTo>
                  <a:lnTo>
                    <a:pt x="243490" y="2927246"/>
                  </a:lnTo>
                  <a:lnTo>
                    <a:pt x="0" y="2927246"/>
                  </a:lnTo>
                  <a:close/>
                </a:path>
              </a:pathLst>
            </a:custGeom>
            <a:solidFill>
              <a:srgbClr val="FF3334"/>
            </a:solidFill>
          </p:spPr>
        </p:sp>
        <p:sp>
          <p:nvSpPr>
            <p:cNvPr id="172" name="TextBox 17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3" name="Freeform 173"/>
          <p:cNvSpPr/>
          <p:nvPr/>
        </p:nvSpPr>
        <p:spPr>
          <a:xfrm>
            <a:off x="14920666" y="1311830"/>
            <a:ext cx="331449" cy="331449"/>
          </a:xfrm>
          <a:custGeom>
            <a:avLst/>
            <a:gdLst/>
            <a:ahLst/>
            <a:cxnLst/>
            <a:rect l="l" t="t" r="r" b="b"/>
            <a:pathLst>
              <a:path w="331449" h="331449">
                <a:moveTo>
                  <a:pt x="0" y="0"/>
                </a:moveTo>
                <a:lnTo>
                  <a:pt x="331449" y="0"/>
                </a:lnTo>
                <a:lnTo>
                  <a:pt x="331449" y="331449"/>
                </a:lnTo>
                <a:lnTo>
                  <a:pt x="0" y="3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4" name="Freeform 174"/>
          <p:cNvSpPr/>
          <p:nvPr/>
        </p:nvSpPr>
        <p:spPr>
          <a:xfrm>
            <a:off x="15290215" y="1712653"/>
            <a:ext cx="331449" cy="331449"/>
          </a:xfrm>
          <a:custGeom>
            <a:avLst/>
            <a:gdLst/>
            <a:ahLst/>
            <a:cxnLst/>
            <a:rect l="l" t="t" r="r" b="b"/>
            <a:pathLst>
              <a:path w="331449" h="331449">
                <a:moveTo>
                  <a:pt x="0" y="0"/>
                </a:moveTo>
                <a:lnTo>
                  <a:pt x="331449" y="0"/>
                </a:lnTo>
                <a:lnTo>
                  <a:pt x="331449" y="331449"/>
                </a:lnTo>
                <a:lnTo>
                  <a:pt x="0" y="3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5" name="Freeform 175"/>
          <p:cNvSpPr/>
          <p:nvPr/>
        </p:nvSpPr>
        <p:spPr>
          <a:xfrm>
            <a:off x="15325618" y="1311830"/>
            <a:ext cx="331449" cy="331449"/>
          </a:xfrm>
          <a:custGeom>
            <a:avLst/>
            <a:gdLst/>
            <a:ahLst/>
            <a:cxnLst/>
            <a:rect l="l" t="t" r="r" b="b"/>
            <a:pathLst>
              <a:path w="331449" h="331449">
                <a:moveTo>
                  <a:pt x="0" y="0"/>
                </a:moveTo>
                <a:lnTo>
                  <a:pt x="331449" y="0"/>
                </a:lnTo>
                <a:lnTo>
                  <a:pt x="331449" y="331449"/>
                </a:lnTo>
                <a:lnTo>
                  <a:pt x="0" y="3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6" name="Freeform 176"/>
          <p:cNvSpPr/>
          <p:nvPr/>
        </p:nvSpPr>
        <p:spPr>
          <a:xfrm>
            <a:off x="14307351" y="3576496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6" y="0"/>
                </a:lnTo>
                <a:lnTo>
                  <a:pt x="297916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7" name="Freeform 177"/>
          <p:cNvSpPr/>
          <p:nvPr/>
        </p:nvSpPr>
        <p:spPr>
          <a:xfrm>
            <a:off x="14312063" y="3353431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6" y="0"/>
                </a:lnTo>
                <a:lnTo>
                  <a:pt x="297916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8" name="Freeform 178"/>
          <p:cNvSpPr/>
          <p:nvPr/>
        </p:nvSpPr>
        <p:spPr>
          <a:xfrm>
            <a:off x="14664247" y="3576496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9" name="Freeform 179"/>
          <p:cNvSpPr/>
          <p:nvPr/>
        </p:nvSpPr>
        <p:spPr>
          <a:xfrm>
            <a:off x="14671075" y="3353431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6" y="0"/>
                </a:lnTo>
                <a:lnTo>
                  <a:pt x="297916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0" name="Freeform 180"/>
          <p:cNvSpPr/>
          <p:nvPr/>
        </p:nvSpPr>
        <p:spPr>
          <a:xfrm>
            <a:off x="15051840" y="3576496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1" name="Freeform 181"/>
          <p:cNvSpPr/>
          <p:nvPr/>
        </p:nvSpPr>
        <p:spPr>
          <a:xfrm>
            <a:off x="15056552" y="3353431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2" name="Freeform 182"/>
          <p:cNvSpPr/>
          <p:nvPr/>
        </p:nvSpPr>
        <p:spPr>
          <a:xfrm>
            <a:off x="15408736" y="3576496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3" name="Freeform 183"/>
          <p:cNvSpPr/>
          <p:nvPr/>
        </p:nvSpPr>
        <p:spPr>
          <a:xfrm>
            <a:off x="15415564" y="3353431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4" name="Freeform 184"/>
          <p:cNvSpPr/>
          <p:nvPr/>
        </p:nvSpPr>
        <p:spPr>
          <a:xfrm>
            <a:off x="14307351" y="3107432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6" y="0"/>
                </a:lnTo>
                <a:lnTo>
                  <a:pt x="297916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5" name="Freeform 185"/>
          <p:cNvSpPr/>
          <p:nvPr/>
        </p:nvSpPr>
        <p:spPr>
          <a:xfrm>
            <a:off x="14664247" y="3107432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6" name="Freeform 186"/>
          <p:cNvSpPr/>
          <p:nvPr/>
        </p:nvSpPr>
        <p:spPr>
          <a:xfrm>
            <a:off x="15051840" y="3107432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7" name="Freeform 187"/>
          <p:cNvSpPr/>
          <p:nvPr/>
        </p:nvSpPr>
        <p:spPr>
          <a:xfrm>
            <a:off x="15408736" y="3107432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8" name="Freeform 188"/>
          <p:cNvSpPr/>
          <p:nvPr/>
        </p:nvSpPr>
        <p:spPr>
          <a:xfrm>
            <a:off x="15769213" y="3587963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6" y="0"/>
                </a:lnTo>
                <a:lnTo>
                  <a:pt x="297916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9" name="Freeform 189"/>
          <p:cNvSpPr/>
          <p:nvPr/>
        </p:nvSpPr>
        <p:spPr>
          <a:xfrm>
            <a:off x="15776042" y="3364898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0" name="Freeform 190"/>
          <p:cNvSpPr/>
          <p:nvPr/>
        </p:nvSpPr>
        <p:spPr>
          <a:xfrm>
            <a:off x="15769213" y="3118899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6" y="0"/>
                </a:lnTo>
                <a:lnTo>
                  <a:pt x="297916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1" name="Freeform 191"/>
          <p:cNvSpPr/>
          <p:nvPr/>
        </p:nvSpPr>
        <p:spPr>
          <a:xfrm>
            <a:off x="16131107" y="3600020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2" name="Freeform 192"/>
          <p:cNvSpPr/>
          <p:nvPr/>
        </p:nvSpPr>
        <p:spPr>
          <a:xfrm>
            <a:off x="16135819" y="3376956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8"/>
                </a:lnTo>
                <a:lnTo>
                  <a:pt x="0" y="1709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3" name="Freeform 193"/>
          <p:cNvSpPr/>
          <p:nvPr/>
        </p:nvSpPr>
        <p:spPr>
          <a:xfrm>
            <a:off x="16489308" y="3600020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6" y="0"/>
                </a:lnTo>
                <a:lnTo>
                  <a:pt x="297916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4" name="Freeform 194"/>
          <p:cNvSpPr/>
          <p:nvPr/>
        </p:nvSpPr>
        <p:spPr>
          <a:xfrm>
            <a:off x="16494020" y="3376956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6" y="0"/>
                </a:lnTo>
                <a:lnTo>
                  <a:pt x="297916" y="170928"/>
                </a:lnTo>
                <a:lnTo>
                  <a:pt x="0" y="1709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5" name="Freeform 195"/>
          <p:cNvSpPr/>
          <p:nvPr/>
        </p:nvSpPr>
        <p:spPr>
          <a:xfrm>
            <a:off x="16131107" y="3130956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5" y="0"/>
                </a:lnTo>
                <a:lnTo>
                  <a:pt x="297915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6" name="Freeform 196"/>
          <p:cNvSpPr/>
          <p:nvPr/>
        </p:nvSpPr>
        <p:spPr>
          <a:xfrm>
            <a:off x="16489308" y="3130956"/>
            <a:ext cx="297915" cy="170929"/>
          </a:xfrm>
          <a:custGeom>
            <a:avLst/>
            <a:gdLst/>
            <a:ahLst/>
            <a:cxnLst/>
            <a:rect l="l" t="t" r="r" b="b"/>
            <a:pathLst>
              <a:path w="297915" h="170929">
                <a:moveTo>
                  <a:pt x="0" y="0"/>
                </a:moveTo>
                <a:lnTo>
                  <a:pt x="297916" y="0"/>
                </a:lnTo>
                <a:lnTo>
                  <a:pt x="297916" y="170929"/>
                </a:lnTo>
                <a:lnTo>
                  <a:pt x="0" y="170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7" name="Freeform 197"/>
          <p:cNvSpPr/>
          <p:nvPr/>
        </p:nvSpPr>
        <p:spPr>
          <a:xfrm>
            <a:off x="16277555" y="521232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8" name="Freeform 198"/>
          <p:cNvSpPr/>
          <p:nvPr/>
        </p:nvSpPr>
        <p:spPr>
          <a:xfrm>
            <a:off x="16299013" y="5381585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9" name="Freeform 199"/>
          <p:cNvSpPr/>
          <p:nvPr/>
        </p:nvSpPr>
        <p:spPr>
          <a:xfrm>
            <a:off x="16303314" y="554823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0" name="Freeform 200"/>
          <p:cNvSpPr/>
          <p:nvPr/>
        </p:nvSpPr>
        <p:spPr>
          <a:xfrm>
            <a:off x="16299013" y="5714887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1" name="Freeform 201"/>
          <p:cNvSpPr/>
          <p:nvPr/>
        </p:nvSpPr>
        <p:spPr>
          <a:xfrm>
            <a:off x="16593763" y="521232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2" name="Freeform 202"/>
          <p:cNvSpPr/>
          <p:nvPr/>
        </p:nvSpPr>
        <p:spPr>
          <a:xfrm>
            <a:off x="16882007" y="521232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3" name="Freeform 203"/>
          <p:cNvSpPr/>
          <p:nvPr/>
        </p:nvSpPr>
        <p:spPr>
          <a:xfrm>
            <a:off x="16615221" y="5381585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4" name="Freeform 204"/>
          <p:cNvSpPr/>
          <p:nvPr/>
        </p:nvSpPr>
        <p:spPr>
          <a:xfrm>
            <a:off x="16619522" y="554823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5" name="Freeform 205"/>
          <p:cNvSpPr/>
          <p:nvPr/>
        </p:nvSpPr>
        <p:spPr>
          <a:xfrm>
            <a:off x="16615221" y="5714887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6" name="Freeform 206"/>
          <p:cNvSpPr/>
          <p:nvPr/>
        </p:nvSpPr>
        <p:spPr>
          <a:xfrm>
            <a:off x="16903465" y="5381585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7" name="Freeform 207"/>
          <p:cNvSpPr/>
          <p:nvPr/>
        </p:nvSpPr>
        <p:spPr>
          <a:xfrm>
            <a:off x="16907766" y="5548236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7" y="0"/>
                </a:lnTo>
                <a:lnTo>
                  <a:pt x="241027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8" name="Freeform 208"/>
          <p:cNvSpPr/>
          <p:nvPr/>
        </p:nvSpPr>
        <p:spPr>
          <a:xfrm>
            <a:off x="16903465" y="5714887"/>
            <a:ext cx="241028" cy="120514"/>
          </a:xfrm>
          <a:custGeom>
            <a:avLst/>
            <a:gdLst/>
            <a:ahLst/>
            <a:cxnLst/>
            <a:rect l="l" t="t" r="r" b="b"/>
            <a:pathLst>
              <a:path w="241028" h="120514">
                <a:moveTo>
                  <a:pt x="0" y="0"/>
                </a:moveTo>
                <a:lnTo>
                  <a:pt x="241028" y="0"/>
                </a:lnTo>
                <a:lnTo>
                  <a:pt x="241028" y="120514"/>
                </a:lnTo>
                <a:lnTo>
                  <a:pt x="0" y="12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9" name="TextBox 209"/>
          <p:cNvSpPr txBox="1"/>
          <p:nvPr/>
        </p:nvSpPr>
        <p:spPr>
          <a:xfrm>
            <a:off x="15408736" y="9768296"/>
            <a:ext cx="2118977" cy="316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27"/>
              </a:lnSpc>
              <a:spcBef>
                <a:spcPct val="0"/>
              </a:spcBef>
            </a:pPr>
            <a:r>
              <a:rPr lang="en-US" sz="1948" spc="38">
                <a:solidFill>
                  <a:srgbClr val="FF33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yumefood.com.au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18894" y="2826674"/>
            <a:ext cx="4830910" cy="16537"/>
          </a:xfrm>
          <a:prstGeom prst="line">
            <a:avLst/>
          </a:prstGeom>
          <a:ln w="19050" cap="flat">
            <a:solidFill>
              <a:srgbClr val="2F2F2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6720817" y="2829732"/>
            <a:ext cx="4295130" cy="5539"/>
          </a:xfrm>
          <a:prstGeom prst="line">
            <a:avLst/>
          </a:prstGeom>
          <a:ln w="19050" cap="flat">
            <a:solidFill>
              <a:srgbClr val="2F2F2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791978" y="3265239"/>
            <a:ext cx="1058005" cy="596059"/>
          </a:xfrm>
          <a:custGeom>
            <a:avLst/>
            <a:gdLst/>
            <a:ahLst/>
            <a:cxnLst/>
            <a:rect l="l" t="t" r="r" b="b"/>
            <a:pathLst>
              <a:path w="1058005" h="596059">
                <a:moveTo>
                  <a:pt x="0" y="0"/>
                </a:moveTo>
                <a:lnTo>
                  <a:pt x="1058004" y="0"/>
                </a:lnTo>
                <a:lnTo>
                  <a:pt x="1058004" y="596059"/>
                </a:lnTo>
                <a:lnTo>
                  <a:pt x="0" y="5960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390634" y="3296910"/>
            <a:ext cx="1470783" cy="514774"/>
          </a:xfrm>
          <a:custGeom>
            <a:avLst/>
            <a:gdLst/>
            <a:ahLst/>
            <a:cxnLst/>
            <a:rect l="l" t="t" r="r" b="b"/>
            <a:pathLst>
              <a:path w="1470783" h="514774">
                <a:moveTo>
                  <a:pt x="0" y="0"/>
                </a:moveTo>
                <a:lnTo>
                  <a:pt x="1470783" y="0"/>
                </a:lnTo>
                <a:lnTo>
                  <a:pt x="1470783" y="514774"/>
                </a:lnTo>
                <a:lnTo>
                  <a:pt x="0" y="5147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63556" y="3079014"/>
            <a:ext cx="1286234" cy="1085703"/>
          </a:xfrm>
          <a:custGeom>
            <a:avLst/>
            <a:gdLst/>
            <a:ahLst/>
            <a:cxnLst/>
            <a:rect l="l" t="t" r="r" b="b"/>
            <a:pathLst>
              <a:path w="1286234" h="1085703">
                <a:moveTo>
                  <a:pt x="0" y="0"/>
                </a:moveTo>
                <a:lnTo>
                  <a:pt x="1286235" y="0"/>
                </a:lnTo>
                <a:lnTo>
                  <a:pt x="1286235" y="1085703"/>
                </a:lnTo>
                <a:lnTo>
                  <a:pt x="0" y="10857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847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784527" y="4084350"/>
            <a:ext cx="1765264" cy="969474"/>
          </a:xfrm>
          <a:custGeom>
            <a:avLst/>
            <a:gdLst/>
            <a:ahLst/>
            <a:cxnLst/>
            <a:rect l="l" t="t" r="r" b="b"/>
            <a:pathLst>
              <a:path w="1765264" h="969474">
                <a:moveTo>
                  <a:pt x="0" y="0"/>
                </a:moveTo>
                <a:lnTo>
                  <a:pt x="1765264" y="0"/>
                </a:lnTo>
                <a:lnTo>
                  <a:pt x="1765264" y="969474"/>
                </a:lnTo>
                <a:lnTo>
                  <a:pt x="0" y="9694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93778" y="4263357"/>
            <a:ext cx="1214241" cy="635783"/>
          </a:xfrm>
          <a:custGeom>
            <a:avLst/>
            <a:gdLst/>
            <a:ahLst/>
            <a:cxnLst/>
            <a:rect l="l" t="t" r="r" b="b"/>
            <a:pathLst>
              <a:path w="1214241" h="635783">
                <a:moveTo>
                  <a:pt x="0" y="0"/>
                </a:moveTo>
                <a:lnTo>
                  <a:pt x="1214241" y="0"/>
                </a:lnTo>
                <a:lnTo>
                  <a:pt x="1214241" y="635783"/>
                </a:lnTo>
                <a:lnTo>
                  <a:pt x="0" y="6357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96626" y="4211571"/>
            <a:ext cx="1068276" cy="621826"/>
          </a:xfrm>
          <a:custGeom>
            <a:avLst/>
            <a:gdLst/>
            <a:ahLst/>
            <a:cxnLst/>
            <a:rect l="l" t="t" r="r" b="b"/>
            <a:pathLst>
              <a:path w="1068276" h="621826">
                <a:moveTo>
                  <a:pt x="0" y="0"/>
                </a:moveTo>
                <a:lnTo>
                  <a:pt x="1068276" y="0"/>
                </a:lnTo>
                <a:lnTo>
                  <a:pt x="1068276" y="621825"/>
                </a:lnTo>
                <a:lnTo>
                  <a:pt x="0" y="6218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226307" y="5273938"/>
            <a:ext cx="1440852" cy="511502"/>
          </a:xfrm>
          <a:custGeom>
            <a:avLst/>
            <a:gdLst/>
            <a:ahLst/>
            <a:cxnLst/>
            <a:rect l="l" t="t" r="r" b="b"/>
            <a:pathLst>
              <a:path w="1440852" h="511502">
                <a:moveTo>
                  <a:pt x="0" y="0"/>
                </a:moveTo>
                <a:lnTo>
                  <a:pt x="1440852" y="0"/>
                </a:lnTo>
                <a:lnTo>
                  <a:pt x="1440852" y="511502"/>
                </a:lnTo>
                <a:lnTo>
                  <a:pt x="0" y="5115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856239" y="3277539"/>
            <a:ext cx="1089305" cy="724388"/>
          </a:xfrm>
          <a:custGeom>
            <a:avLst/>
            <a:gdLst/>
            <a:ahLst/>
            <a:cxnLst/>
            <a:rect l="l" t="t" r="r" b="b"/>
            <a:pathLst>
              <a:path w="1089305" h="724388">
                <a:moveTo>
                  <a:pt x="0" y="0"/>
                </a:moveTo>
                <a:lnTo>
                  <a:pt x="1089305" y="0"/>
                </a:lnTo>
                <a:lnTo>
                  <a:pt x="1089305" y="724388"/>
                </a:lnTo>
                <a:lnTo>
                  <a:pt x="0" y="724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651581" y="4258140"/>
            <a:ext cx="1819560" cy="1007978"/>
          </a:xfrm>
          <a:custGeom>
            <a:avLst/>
            <a:gdLst/>
            <a:ahLst/>
            <a:cxnLst/>
            <a:rect l="l" t="t" r="r" b="b"/>
            <a:pathLst>
              <a:path w="1819560" h="1007978">
                <a:moveTo>
                  <a:pt x="0" y="0"/>
                </a:moveTo>
                <a:lnTo>
                  <a:pt x="1819559" y="0"/>
                </a:lnTo>
                <a:lnTo>
                  <a:pt x="1819559" y="1007978"/>
                </a:lnTo>
                <a:lnTo>
                  <a:pt x="0" y="10079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5753" b="-44762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471140" y="4286375"/>
            <a:ext cx="2544807" cy="938398"/>
          </a:xfrm>
          <a:custGeom>
            <a:avLst/>
            <a:gdLst/>
            <a:ahLst/>
            <a:cxnLst/>
            <a:rect l="l" t="t" r="r" b="b"/>
            <a:pathLst>
              <a:path w="2544807" h="938398">
                <a:moveTo>
                  <a:pt x="0" y="0"/>
                </a:moveTo>
                <a:lnTo>
                  <a:pt x="2544807" y="0"/>
                </a:lnTo>
                <a:lnTo>
                  <a:pt x="2544807" y="938398"/>
                </a:lnTo>
                <a:lnTo>
                  <a:pt x="0" y="93839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96626" y="5288005"/>
            <a:ext cx="2107045" cy="483368"/>
          </a:xfrm>
          <a:custGeom>
            <a:avLst/>
            <a:gdLst/>
            <a:ahLst/>
            <a:cxnLst/>
            <a:rect l="l" t="t" r="r" b="b"/>
            <a:pathLst>
              <a:path w="2107045" h="483368">
                <a:moveTo>
                  <a:pt x="0" y="0"/>
                </a:moveTo>
                <a:lnTo>
                  <a:pt x="2107045" y="0"/>
                </a:lnTo>
                <a:lnTo>
                  <a:pt x="2107045" y="483368"/>
                </a:lnTo>
                <a:lnTo>
                  <a:pt x="0" y="48336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671268" y="9515542"/>
            <a:ext cx="2210480" cy="489069"/>
          </a:xfrm>
          <a:custGeom>
            <a:avLst/>
            <a:gdLst/>
            <a:ahLst/>
            <a:cxnLst/>
            <a:rect l="l" t="t" r="r" b="b"/>
            <a:pathLst>
              <a:path w="2210480" h="489069">
                <a:moveTo>
                  <a:pt x="0" y="0"/>
                </a:moveTo>
                <a:lnTo>
                  <a:pt x="2210481" y="0"/>
                </a:lnTo>
                <a:lnTo>
                  <a:pt x="2210481" y="489069"/>
                </a:lnTo>
                <a:lnTo>
                  <a:pt x="0" y="48906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286820" y="6986560"/>
            <a:ext cx="887485" cy="630243"/>
          </a:xfrm>
          <a:custGeom>
            <a:avLst/>
            <a:gdLst/>
            <a:ahLst/>
            <a:cxnLst/>
            <a:rect l="l" t="t" r="r" b="b"/>
            <a:pathLst>
              <a:path w="887485" h="630243">
                <a:moveTo>
                  <a:pt x="0" y="0"/>
                </a:moveTo>
                <a:lnTo>
                  <a:pt x="887485" y="0"/>
                </a:lnTo>
                <a:lnTo>
                  <a:pt x="887485" y="630242"/>
                </a:lnTo>
                <a:lnTo>
                  <a:pt x="0" y="63024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03263" y="6901428"/>
            <a:ext cx="1322917" cy="700190"/>
          </a:xfrm>
          <a:custGeom>
            <a:avLst/>
            <a:gdLst/>
            <a:ahLst/>
            <a:cxnLst/>
            <a:rect l="l" t="t" r="r" b="b"/>
            <a:pathLst>
              <a:path w="1322917" h="700190">
                <a:moveTo>
                  <a:pt x="0" y="0"/>
                </a:moveTo>
                <a:lnTo>
                  <a:pt x="1322917" y="0"/>
                </a:lnTo>
                <a:lnTo>
                  <a:pt x="1322917" y="700190"/>
                </a:lnTo>
                <a:lnTo>
                  <a:pt x="0" y="70019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5855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527599" y="6969370"/>
            <a:ext cx="1333818" cy="564308"/>
          </a:xfrm>
          <a:custGeom>
            <a:avLst/>
            <a:gdLst/>
            <a:ahLst/>
            <a:cxnLst/>
            <a:rect l="l" t="t" r="r" b="b"/>
            <a:pathLst>
              <a:path w="1333818" h="564308">
                <a:moveTo>
                  <a:pt x="0" y="0"/>
                </a:moveTo>
                <a:lnTo>
                  <a:pt x="1333818" y="0"/>
                </a:lnTo>
                <a:lnTo>
                  <a:pt x="1333818" y="564307"/>
                </a:lnTo>
                <a:lnTo>
                  <a:pt x="0" y="56430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648360" y="7876528"/>
            <a:ext cx="1043624" cy="658383"/>
          </a:xfrm>
          <a:custGeom>
            <a:avLst/>
            <a:gdLst/>
            <a:ahLst/>
            <a:cxnLst/>
            <a:rect l="l" t="t" r="r" b="b"/>
            <a:pathLst>
              <a:path w="1043624" h="658383">
                <a:moveTo>
                  <a:pt x="0" y="0"/>
                </a:moveTo>
                <a:lnTo>
                  <a:pt x="1043624" y="0"/>
                </a:lnTo>
                <a:lnTo>
                  <a:pt x="1043624" y="658383"/>
                </a:lnTo>
                <a:lnTo>
                  <a:pt x="0" y="65838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0" name="AutoShape 20"/>
          <p:cNvSpPr/>
          <p:nvPr/>
        </p:nvSpPr>
        <p:spPr>
          <a:xfrm>
            <a:off x="803263" y="6713896"/>
            <a:ext cx="4746528" cy="7939"/>
          </a:xfrm>
          <a:prstGeom prst="line">
            <a:avLst/>
          </a:prstGeom>
          <a:ln w="19050" cap="flat">
            <a:solidFill>
              <a:srgbClr val="2F2F2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Freeform 21"/>
          <p:cNvSpPr/>
          <p:nvPr/>
        </p:nvSpPr>
        <p:spPr>
          <a:xfrm>
            <a:off x="977126" y="7814121"/>
            <a:ext cx="1054706" cy="696106"/>
          </a:xfrm>
          <a:custGeom>
            <a:avLst/>
            <a:gdLst/>
            <a:ahLst/>
            <a:cxnLst/>
            <a:rect l="l" t="t" r="r" b="b"/>
            <a:pathLst>
              <a:path w="1054706" h="696106">
                <a:moveTo>
                  <a:pt x="0" y="0"/>
                </a:moveTo>
                <a:lnTo>
                  <a:pt x="1054706" y="0"/>
                </a:lnTo>
                <a:lnTo>
                  <a:pt x="1054706" y="696106"/>
                </a:lnTo>
                <a:lnTo>
                  <a:pt x="0" y="69610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595781" y="3312925"/>
            <a:ext cx="1995776" cy="653617"/>
          </a:xfrm>
          <a:custGeom>
            <a:avLst/>
            <a:gdLst/>
            <a:ahLst/>
            <a:cxnLst/>
            <a:rect l="l" t="t" r="r" b="b"/>
            <a:pathLst>
              <a:path w="1995776" h="653617">
                <a:moveTo>
                  <a:pt x="0" y="0"/>
                </a:moveTo>
                <a:lnTo>
                  <a:pt x="1995777" y="0"/>
                </a:lnTo>
                <a:lnTo>
                  <a:pt x="1995777" y="653616"/>
                </a:lnTo>
                <a:lnTo>
                  <a:pt x="0" y="65361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1015958" y="4507043"/>
            <a:ext cx="1535780" cy="652707"/>
          </a:xfrm>
          <a:custGeom>
            <a:avLst/>
            <a:gdLst/>
            <a:ahLst/>
            <a:cxnLst/>
            <a:rect l="l" t="t" r="r" b="b"/>
            <a:pathLst>
              <a:path w="1535780" h="652707">
                <a:moveTo>
                  <a:pt x="0" y="0"/>
                </a:moveTo>
                <a:lnTo>
                  <a:pt x="1535780" y="0"/>
                </a:lnTo>
                <a:lnTo>
                  <a:pt x="1535780" y="652707"/>
                </a:lnTo>
                <a:lnTo>
                  <a:pt x="0" y="65270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720807" y="7043997"/>
            <a:ext cx="2525551" cy="572805"/>
          </a:xfrm>
          <a:custGeom>
            <a:avLst/>
            <a:gdLst/>
            <a:ahLst/>
            <a:cxnLst/>
            <a:rect l="l" t="t" r="r" b="b"/>
            <a:pathLst>
              <a:path w="2525551" h="572805">
                <a:moveTo>
                  <a:pt x="0" y="0"/>
                </a:moveTo>
                <a:lnTo>
                  <a:pt x="2525551" y="0"/>
                </a:lnTo>
                <a:lnTo>
                  <a:pt x="2525551" y="572805"/>
                </a:lnTo>
                <a:lnTo>
                  <a:pt x="0" y="57280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362431" y="6901428"/>
            <a:ext cx="1461357" cy="767212"/>
          </a:xfrm>
          <a:custGeom>
            <a:avLst/>
            <a:gdLst/>
            <a:ahLst/>
            <a:cxnLst/>
            <a:rect l="l" t="t" r="r" b="b"/>
            <a:pathLst>
              <a:path w="1461357" h="767212">
                <a:moveTo>
                  <a:pt x="0" y="0"/>
                </a:moveTo>
                <a:lnTo>
                  <a:pt x="1461357" y="0"/>
                </a:lnTo>
                <a:lnTo>
                  <a:pt x="1461357" y="767213"/>
                </a:lnTo>
                <a:lnTo>
                  <a:pt x="0" y="767213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7945544" y="7784277"/>
            <a:ext cx="2809618" cy="842886"/>
          </a:xfrm>
          <a:custGeom>
            <a:avLst/>
            <a:gdLst/>
            <a:ahLst/>
            <a:cxnLst/>
            <a:rect l="l" t="t" r="r" b="b"/>
            <a:pathLst>
              <a:path w="2809618" h="842886">
                <a:moveTo>
                  <a:pt x="0" y="0"/>
                </a:moveTo>
                <a:lnTo>
                  <a:pt x="2809619" y="0"/>
                </a:lnTo>
                <a:lnTo>
                  <a:pt x="2809619" y="842885"/>
                </a:lnTo>
                <a:lnTo>
                  <a:pt x="0" y="842885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6720838" y="7648014"/>
            <a:ext cx="944896" cy="979148"/>
          </a:xfrm>
          <a:custGeom>
            <a:avLst/>
            <a:gdLst/>
            <a:ahLst/>
            <a:cxnLst/>
            <a:rect l="l" t="t" r="r" b="b"/>
            <a:pathLst>
              <a:path w="944896" h="979148">
                <a:moveTo>
                  <a:pt x="0" y="0"/>
                </a:moveTo>
                <a:lnTo>
                  <a:pt x="944895" y="0"/>
                </a:lnTo>
                <a:lnTo>
                  <a:pt x="944895" y="979148"/>
                </a:lnTo>
                <a:lnTo>
                  <a:pt x="0" y="979148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28" name="AutoShape 28"/>
          <p:cNvSpPr/>
          <p:nvPr/>
        </p:nvSpPr>
        <p:spPr>
          <a:xfrm flipV="1">
            <a:off x="6720838" y="6704371"/>
            <a:ext cx="4295122" cy="2505"/>
          </a:xfrm>
          <a:prstGeom prst="line">
            <a:avLst/>
          </a:prstGeom>
          <a:ln w="19050" cap="flat">
            <a:solidFill>
              <a:srgbClr val="2F2F2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Freeform 29"/>
          <p:cNvSpPr/>
          <p:nvPr/>
        </p:nvSpPr>
        <p:spPr>
          <a:xfrm>
            <a:off x="4110709" y="7784277"/>
            <a:ext cx="1239707" cy="929780"/>
          </a:xfrm>
          <a:custGeom>
            <a:avLst/>
            <a:gdLst/>
            <a:ahLst/>
            <a:cxnLst/>
            <a:rect l="l" t="t" r="r" b="b"/>
            <a:pathLst>
              <a:path w="1239707" h="929780">
                <a:moveTo>
                  <a:pt x="0" y="0"/>
                </a:moveTo>
                <a:lnTo>
                  <a:pt x="1239707" y="0"/>
                </a:lnTo>
                <a:lnTo>
                  <a:pt x="1239707" y="929780"/>
                </a:lnTo>
                <a:lnTo>
                  <a:pt x="0" y="929780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781942" y="8913238"/>
            <a:ext cx="1650852" cy="650561"/>
          </a:xfrm>
          <a:custGeom>
            <a:avLst/>
            <a:gdLst/>
            <a:ahLst/>
            <a:cxnLst/>
            <a:rect l="l" t="t" r="r" b="b"/>
            <a:pathLst>
              <a:path w="1650852" h="650561">
                <a:moveTo>
                  <a:pt x="0" y="0"/>
                </a:moveTo>
                <a:lnTo>
                  <a:pt x="1650852" y="0"/>
                </a:lnTo>
                <a:lnTo>
                  <a:pt x="1650852" y="650561"/>
                </a:lnTo>
                <a:lnTo>
                  <a:pt x="0" y="650561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t="-26174" b="-17253"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2689563" y="8742632"/>
            <a:ext cx="1009891" cy="889666"/>
          </a:xfrm>
          <a:custGeom>
            <a:avLst/>
            <a:gdLst/>
            <a:ahLst/>
            <a:cxnLst/>
            <a:rect l="l" t="t" r="r" b="b"/>
            <a:pathLst>
              <a:path w="1009891" h="889666">
                <a:moveTo>
                  <a:pt x="0" y="0"/>
                </a:moveTo>
                <a:lnTo>
                  <a:pt x="1009891" y="0"/>
                </a:lnTo>
                <a:lnTo>
                  <a:pt x="1009891" y="889666"/>
                </a:lnTo>
                <a:lnTo>
                  <a:pt x="0" y="889666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623648" y="732807"/>
            <a:ext cx="14159151" cy="9273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 b="1" dirty="0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users are food industry leaders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81942" y="2213443"/>
            <a:ext cx="4516498" cy="357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en-US" sz="2142" spc="21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Subscription Suppliers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720817" y="2248248"/>
            <a:ext cx="3500646" cy="357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en-US" sz="2142" spc="21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1000+ Buyers, including;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25861" y="6199892"/>
            <a:ext cx="4422970" cy="36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99"/>
              </a:lnSpc>
              <a:spcBef>
                <a:spcPct val="0"/>
              </a:spcBef>
            </a:pPr>
            <a:r>
              <a:rPr lang="en-US" sz="2142" u="none" strike="noStrike" spc="21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Trial Subscription Suppliers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712867" y="6213939"/>
            <a:ext cx="3500646" cy="357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en-US" sz="2142" spc="21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Charities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3762098"/>
            <a:ext cx="15805906" cy="18204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516"/>
              </a:lnSpc>
            </a:pPr>
            <a:r>
              <a:rPr 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FUTURE IS IN OUR HANDS </a:t>
            </a:r>
          </a:p>
        </p:txBody>
      </p:sp>
      <p:sp>
        <p:nvSpPr>
          <p:cNvPr id="3" name="Freeform 3"/>
          <p:cNvSpPr/>
          <p:nvPr/>
        </p:nvSpPr>
        <p:spPr>
          <a:xfrm>
            <a:off x="15241129" y="2750698"/>
            <a:ext cx="1370781" cy="3631048"/>
          </a:xfrm>
          <a:custGeom>
            <a:avLst/>
            <a:gdLst/>
            <a:ahLst/>
            <a:cxnLst/>
            <a:rect l="l" t="t" r="r" b="b"/>
            <a:pathLst>
              <a:path w="1370781" h="3631048">
                <a:moveTo>
                  <a:pt x="0" y="0"/>
                </a:moveTo>
                <a:lnTo>
                  <a:pt x="1370782" y="0"/>
                </a:lnTo>
                <a:lnTo>
                  <a:pt x="1370782" y="3631047"/>
                </a:lnTo>
                <a:lnTo>
                  <a:pt x="0" y="36310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76089" y="7211836"/>
            <a:ext cx="4075850" cy="573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3499" spc="34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</a:t>
            </a:r>
          </a:p>
        </p:txBody>
      </p:sp>
      <p:sp>
        <p:nvSpPr>
          <p:cNvPr id="5" name="AutoShape 5"/>
          <p:cNvSpPr/>
          <p:nvPr/>
        </p:nvSpPr>
        <p:spPr>
          <a:xfrm>
            <a:off x="1676089" y="9282112"/>
            <a:ext cx="4638910" cy="0"/>
          </a:xfrm>
          <a:prstGeom prst="line">
            <a:avLst/>
          </a:prstGeom>
          <a:ln w="47625" cap="rnd">
            <a:solidFill>
              <a:srgbClr val="E8E4D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1676089" y="7939348"/>
            <a:ext cx="7467911" cy="1120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10"/>
              </a:lnSpc>
            </a:pPr>
            <a:r>
              <a:rPr lang="en-US" sz="2150" spc="4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Katherine </a:t>
            </a:r>
            <a:r>
              <a:rPr lang="en-US" sz="2150" spc="43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Gokavi</a:t>
            </a:r>
            <a:r>
              <a:rPr lang="en-US" sz="2150" spc="4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-Whaley | Chief Commercial Officer </a:t>
            </a:r>
          </a:p>
          <a:p>
            <a:pPr>
              <a:lnSpc>
                <a:spcPts val="3010"/>
              </a:lnSpc>
            </a:pPr>
            <a:r>
              <a:rPr lang="en-US" sz="2150" spc="4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2150" spc="43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katherinegokavi-whaley</a:t>
            </a:r>
            <a:endParaRPr lang="en-US" sz="2150" spc="43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ts val="3010"/>
              </a:lnSpc>
              <a:spcBef>
                <a:spcPct val="0"/>
              </a:spcBef>
            </a:pPr>
            <a:r>
              <a:rPr lang="en-US" sz="2150" spc="43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yumefood.com.au</a:t>
            </a:r>
            <a:endParaRPr lang="en-US" sz="2150" spc="43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20" t="9165" r="2242" b="988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7231" y="3372983"/>
            <a:ext cx="3921017" cy="1439603"/>
            <a:chOff x="0" y="-66675"/>
            <a:chExt cx="5228023" cy="1919470"/>
          </a:xfrm>
        </p:grpSpPr>
        <p:sp>
          <p:nvSpPr>
            <p:cNvPr id="3" name="TextBox 3"/>
            <p:cNvSpPr txBox="1"/>
            <p:nvPr/>
          </p:nvSpPr>
          <p:spPr>
            <a:xfrm>
              <a:off x="0" y="-66675"/>
              <a:ext cx="5228023" cy="707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b="1">
                  <a:solidFill>
                    <a:srgbClr val="2F2F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SLOB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372407"/>
              <a:ext cx="5228023" cy="4803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19"/>
                </a:lnSpc>
              </a:pPr>
              <a:endParaRPr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967672"/>
              <a:ext cx="5228023" cy="0"/>
            </a:xfrm>
            <a:prstGeom prst="line">
              <a:avLst/>
            </a:prstGeom>
            <a:ln w="63500" cap="rnd">
              <a:solidFill>
                <a:srgbClr val="455265"/>
              </a:solidFill>
              <a:prstDash val="solid"/>
              <a:headEnd type="none" w="sm" len="sm"/>
              <a:tailEnd type="triangle" w="lg" len="med"/>
            </a:ln>
          </p:spPr>
        </p:sp>
      </p:grpSp>
      <p:sp>
        <p:nvSpPr>
          <p:cNvPr id="6" name="AutoShape 6"/>
          <p:cNvSpPr/>
          <p:nvPr/>
        </p:nvSpPr>
        <p:spPr>
          <a:xfrm>
            <a:off x="9323165" y="4172556"/>
            <a:ext cx="3921017" cy="0"/>
          </a:xfrm>
          <a:prstGeom prst="line">
            <a:avLst/>
          </a:prstGeom>
          <a:ln w="47625" cap="rnd">
            <a:solidFill>
              <a:srgbClr val="455265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7" name="AutoShape 7"/>
          <p:cNvSpPr/>
          <p:nvPr/>
        </p:nvSpPr>
        <p:spPr>
          <a:xfrm>
            <a:off x="13609752" y="4172556"/>
            <a:ext cx="3921017" cy="0"/>
          </a:xfrm>
          <a:prstGeom prst="line">
            <a:avLst/>
          </a:prstGeom>
          <a:ln w="47625" cap="rnd">
            <a:solidFill>
              <a:srgbClr val="455265"/>
            </a:solidFill>
            <a:prstDash val="solid"/>
            <a:headEnd type="none" w="sm" len="sm"/>
            <a:tailEnd type="oval" w="lg" len="lg"/>
          </a:ln>
        </p:spPr>
      </p:sp>
      <p:grpSp>
        <p:nvGrpSpPr>
          <p:cNvPr id="8" name="Group 8"/>
          <p:cNvGrpSpPr/>
          <p:nvPr/>
        </p:nvGrpSpPr>
        <p:grpSpPr>
          <a:xfrm>
            <a:off x="757231" y="4970207"/>
            <a:ext cx="3917398" cy="3167409"/>
            <a:chOff x="0" y="0"/>
            <a:chExt cx="5223198" cy="422321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 l="20963"/>
            <a:stretch>
              <a:fillRect/>
            </a:stretch>
          </p:blipFill>
          <p:spPr>
            <a:xfrm>
              <a:off x="0" y="0"/>
              <a:ext cx="5223198" cy="4223212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9323165" y="4973500"/>
            <a:ext cx="3917398" cy="3164116"/>
            <a:chOff x="0" y="0"/>
            <a:chExt cx="5223198" cy="421882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/>
            <a:srcRect l="8878" r="8878"/>
            <a:stretch>
              <a:fillRect/>
            </a:stretch>
          </p:blipFill>
          <p:spPr>
            <a:xfrm>
              <a:off x="0" y="0"/>
              <a:ext cx="5223198" cy="4218821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3606133" y="4973500"/>
            <a:ext cx="3917398" cy="3164116"/>
            <a:chOff x="0" y="0"/>
            <a:chExt cx="5223198" cy="4218821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 l="15988" r="15988" b="8122"/>
            <a:stretch>
              <a:fillRect/>
            </a:stretch>
          </p:blipFill>
          <p:spPr>
            <a:xfrm>
              <a:off x="0" y="0"/>
              <a:ext cx="5223198" cy="4218821"/>
            </a:xfrm>
            <a:prstGeom prst="rect">
              <a:avLst/>
            </a:prstGeom>
          </p:spPr>
        </p:pic>
      </p:grpSp>
      <p:sp>
        <p:nvSpPr>
          <p:cNvPr id="14" name="AutoShape 14"/>
          <p:cNvSpPr/>
          <p:nvPr/>
        </p:nvSpPr>
        <p:spPr>
          <a:xfrm>
            <a:off x="5040198" y="4172556"/>
            <a:ext cx="3921017" cy="0"/>
          </a:xfrm>
          <a:prstGeom prst="line">
            <a:avLst/>
          </a:prstGeom>
          <a:ln w="47625" cap="rnd">
            <a:solidFill>
              <a:srgbClr val="455265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15" name="Group 15"/>
          <p:cNvGrpSpPr/>
          <p:nvPr/>
        </p:nvGrpSpPr>
        <p:grpSpPr>
          <a:xfrm>
            <a:off x="5040198" y="4973500"/>
            <a:ext cx="3917398" cy="3164116"/>
            <a:chOff x="0" y="0"/>
            <a:chExt cx="5223198" cy="4218821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/>
            <a:srcRect t="28823" b="13401"/>
            <a:stretch>
              <a:fillRect/>
            </a:stretch>
          </p:blipFill>
          <p:spPr>
            <a:xfrm>
              <a:off x="0" y="0"/>
              <a:ext cx="5223198" cy="4218821"/>
            </a:xfrm>
            <a:prstGeom prst="rect">
              <a:avLst/>
            </a:prstGeom>
          </p:spPr>
        </p:pic>
      </p:grpSp>
      <p:sp>
        <p:nvSpPr>
          <p:cNvPr id="17" name="TextBox 17"/>
          <p:cNvSpPr txBox="1"/>
          <p:nvPr/>
        </p:nvSpPr>
        <p:spPr>
          <a:xfrm>
            <a:off x="9323165" y="3356314"/>
            <a:ext cx="3921017" cy="5262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b="1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609752" y="3356314"/>
            <a:ext cx="3921017" cy="5262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b="1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Mislabelled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57231" y="1317330"/>
            <a:ext cx="13910161" cy="913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 b="1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 is a reality of food manufacturing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040198" y="3356314"/>
            <a:ext cx="3921017" cy="5262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b="1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 spec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496800" y="9743853"/>
            <a:ext cx="5588498" cy="316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27"/>
              </a:lnSpc>
              <a:spcBef>
                <a:spcPct val="0"/>
              </a:spcBef>
            </a:pPr>
            <a:r>
              <a:rPr lang="en-US" sz="1948" spc="38" dirty="0">
                <a:solidFill>
                  <a:srgbClr val="FF33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48" spc="38" dirty="0" err="1">
                <a:solidFill>
                  <a:srgbClr val="FF33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yumefood.com.au</a:t>
            </a:r>
            <a:r>
              <a:rPr lang="en-US" sz="1948" spc="38" dirty="0">
                <a:solidFill>
                  <a:srgbClr val="FF33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</a:t>
            </a:r>
            <a:r>
              <a:rPr lang="en-US" sz="1948" spc="38" dirty="0" err="1">
                <a:solidFill>
                  <a:srgbClr val="FF33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katherinegokavi-whaley</a:t>
            </a:r>
            <a:r>
              <a:rPr lang="en-US" sz="1948" spc="38" dirty="0">
                <a:solidFill>
                  <a:srgbClr val="FF33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F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900347"/>
            <a:ext cx="11586813" cy="6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9"/>
              </a:lnSpc>
            </a:pPr>
            <a:r>
              <a:rPr lang="en-US" sz="4099" spc="8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"What happens to your excess inventory"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3622759"/>
            <a:ext cx="8911433" cy="934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5"/>
              </a:lnSpc>
            </a:pPr>
            <a:r>
              <a:rPr lang="en-US" sz="6399" b="1" spc="-21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the problem </a:t>
            </a:r>
          </a:p>
        </p:txBody>
      </p:sp>
      <p:sp>
        <p:nvSpPr>
          <p:cNvPr id="4" name="Freeform 4"/>
          <p:cNvSpPr/>
          <p:nvPr/>
        </p:nvSpPr>
        <p:spPr>
          <a:xfrm>
            <a:off x="10985956" y="9079325"/>
            <a:ext cx="1154283" cy="650300"/>
          </a:xfrm>
          <a:custGeom>
            <a:avLst/>
            <a:gdLst/>
            <a:ahLst/>
            <a:cxnLst/>
            <a:rect l="l" t="t" r="r" b="b"/>
            <a:pathLst>
              <a:path w="1154283" h="650300">
                <a:moveTo>
                  <a:pt x="0" y="0"/>
                </a:moveTo>
                <a:lnTo>
                  <a:pt x="1154283" y="0"/>
                </a:lnTo>
                <a:lnTo>
                  <a:pt x="1154283" y="650301"/>
                </a:lnTo>
                <a:lnTo>
                  <a:pt x="0" y="6503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544270" y="8719275"/>
            <a:ext cx="1039704" cy="1177423"/>
          </a:xfrm>
          <a:custGeom>
            <a:avLst/>
            <a:gdLst/>
            <a:ahLst/>
            <a:cxnLst/>
            <a:rect l="l" t="t" r="r" b="b"/>
            <a:pathLst>
              <a:path w="1039704" h="1177423">
                <a:moveTo>
                  <a:pt x="0" y="0"/>
                </a:moveTo>
                <a:lnTo>
                  <a:pt x="1039704" y="0"/>
                </a:lnTo>
                <a:lnTo>
                  <a:pt x="1039704" y="1177423"/>
                </a:lnTo>
                <a:lnTo>
                  <a:pt x="0" y="11774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653" t="-15873" r="-17030" b="-835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90339" y="8952117"/>
            <a:ext cx="1335735" cy="777509"/>
          </a:xfrm>
          <a:custGeom>
            <a:avLst/>
            <a:gdLst/>
            <a:ahLst/>
            <a:cxnLst/>
            <a:rect l="l" t="t" r="r" b="b"/>
            <a:pathLst>
              <a:path w="1335735" h="777509">
                <a:moveTo>
                  <a:pt x="0" y="0"/>
                </a:moveTo>
                <a:lnTo>
                  <a:pt x="1335734" y="0"/>
                </a:lnTo>
                <a:lnTo>
                  <a:pt x="1335734" y="777509"/>
                </a:lnTo>
                <a:lnTo>
                  <a:pt x="0" y="7775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30103" y="9079325"/>
            <a:ext cx="1827401" cy="639590"/>
          </a:xfrm>
          <a:custGeom>
            <a:avLst/>
            <a:gdLst/>
            <a:ahLst/>
            <a:cxnLst/>
            <a:rect l="l" t="t" r="r" b="b"/>
            <a:pathLst>
              <a:path w="1827401" h="639590">
                <a:moveTo>
                  <a:pt x="0" y="0"/>
                </a:moveTo>
                <a:lnTo>
                  <a:pt x="1827401" y="0"/>
                </a:lnTo>
                <a:lnTo>
                  <a:pt x="1827401" y="639591"/>
                </a:lnTo>
                <a:lnTo>
                  <a:pt x="0" y="6395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F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909884"/>
            <a:ext cx="13472763" cy="6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9"/>
              </a:lnSpc>
            </a:pPr>
            <a:r>
              <a:rPr lang="en-US" sz="4099" spc="8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"How efficient are your processes?"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4900347"/>
            <a:ext cx="11586813" cy="6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9"/>
              </a:lnSpc>
            </a:pPr>
            <a:r>
              <a:rPr lang="en-US" sz="4099" spc="8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"What happens to your excess inventory"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622759"/>
            <a:ext cx="8911433" cy="934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5"/>
              </a:lnSpc>
            </a:pPr>
            <a:r>
              <a:rPr lang="en-US" sz="6399" b="1" spc="-21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the problem </a:t>
            </a:r>
          </a:p>
        </p:txBody>
      </p:sp>
      <p:sp>
        <p:nvSpPr>
          <p:cNvPr id="5" name="Freeform 5"/>
          <p:cNvSpPr/>
          <p:nvPr/>
        </p:nvSpPr>
        <p:spPr>
          <a:xfrm>
            <a:off x="10985956" y="9079325"/>
            <a:ext cx="1154283" cy="650300"/>
          </a:xfrm>
          <a:custGeom>
            <a:avLst/>
            <a:gdLst/>
            <a:ahLst/>
            <a:cxnLst/>
            <a:rect l="l" t="t" r="r" b="b"/>
            <a:pathLst>
              <a:path w="1154283" h="650300">
                <a:moveTo>
                  <a:pt x="0" y="0"/>
                </a:moveTo>
                <a:lnTo>
                  <a:pt x="1154283" y="0"/>
                </a:lnTo>
                <a:lnTo>
                  <a:pt x="1154283" y="650301"/>
                </a:lnTo>
                <a:lnTo>
                  <a:pt x="0" y="6503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544270" y="8719275"/>
            <a:ext cx="1039704" cy="1177423"/>
          </a:xfrm>
          <a:custGeom>
            <a:avLst/>
            <a:gdLst/>
            <a:ahLst/>
            <a:cxnLst/>
            <a:rect l="l" t="t" r="r" b="b"/>
            <a:pathLst>
              <a:path w="1039704" h="1177423">
                <a:moveTo>
                  <a:pt x="0" y="0"/>
                </a:moveTo>
                <a:lnTo>
                  <a:pt x="1039704" y="0"/>
                </a:lnTo>
                <a:lnTo>
                  <a:pt x="1039704" y="1177423"/>
                </a:lnTo>
                <a:lnTo>
                  <a:pt x="0" y="11774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653" t="-15873" r="-17030" b="-835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90339" y="8952117"/>
            <a:ext cx="1335735" cy="777509"/>
          </a:xfrm>
          <a:custGeom>
            <a:avLst/>
            <a:gdLst/>
            <a:ahLst/>
            <a:cxnLst/>
            <a:rect l="l" t="t" r="r" b="b"/>
            <a:pathLst>
              <a:path w="1335735" h="777509">
                <a:moveTo>
                  <a:pt x="0" y="0"/>
                </a:moveTo>
                <a:lnTo>
                  <a:pt x="1335734" y="0"/>
                </a:lnTo>
                <a:lnTo>
                  <a:pt x="1335734" y="777509"/>
                </a:lnTo>
                <a:lnTo>
                  <a:pt x="0" y="7775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730103" y="9079325"/>
            <a:ext cx="1827401" cy="639590"/>
          </a:xfrm>
          <a:custGeom>
            <a:avLst/>
            <a:gdLst/>
            <a:ahLst/>
            <a:cxnLst/>
            <a:rect l="l" t="t" r="r" b="b"/>
            <a:pathLst>
              <a:path w="1827401" h="639590">
                <a:moveTo>
                  <a:pt x="0" y="0"/>
                </a:moveTo>
                <a:lnTo>
                  <a:pt x="1827401" y="0"/>
                </a:lnTo>
                <a:lnTo>
                  <a:pt x="1827401" y="639591"/>
                </a:lnTo>
                <a:lnTo>
                  <a:pt x="0" y="6395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F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6919420"/>
            <a:ext cx="11586813" cy="6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9"/>
              </a:lnSpc>
            </a:pPr>
            <a:r>
              <a:rPr lang="en-US" sz="4099" spc="8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"Do you enjoy dealing with excess?"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5909884"/>
            <a:ext cx="13472763" cy="6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9"/>
              </a:lnSpc>
            </a:pPr>
            <a:r>
              <a:rPr lang="en-US" sz="4099" spc="8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"How efficient are your processes?"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4900347"/>
            <a:ext cx="11586813" cy="6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9"/>
              </a:lnSpc>
            </a:pPr>
            <a:r>
              <a:rPr lang="en-US" sz="4099" spc="8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"What happens to your excess inventory"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622759"/>
            <a:ext cx="8911433" cy="934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5"/>
              </a:lnSpc>
            </a:pPr>
            <a:r>
              <a:rPr lang="en-US" sz="6399" b="1" spc="-21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the problem </a:t>
            </a:r>
          </a:p>
        </p:txBody>
      </p:sp>
      <p:sp>
        <p:nvSpPr>
          <p:cNvPr id="7" name="Freeform 7"/>
          <p:cNvSpPr/>
          <p:nvPr/>
        </p:nvSpPr>
        <p:spPr>
          <a:xfrm>
            <a:off x="10985956" y="9079325"/>
            <a:ext cx="1154283" cy="650300"/>
          </a:xfrm>
          <a:custGeom>
            <a:avLst/>
            <a:gdLst/>
            <a:ahLst/>
            <a:cxnLst/>
            <a:rect l="l" t="t" r="r" b="b"/>
            <a:pathLst>
              <a:path w="1154283" h="650300">
                <a:moveTo>
                  <a:pt x="0" y="0"/>
                </a:moveTo>
                <a:lnTo>
                  <a:pt x="1154283" y="0"/>
                </a:lnTo>
                <a:lnTo>
                  <a:pt x="1154283" y="650301"/>
                </a:lnTo>
                <a:lnTo>
                  <a:pt x="0" y="6503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44270" y="8719275"/>
            <a:ext cx="1039704" cy="1177423"/>
          </a:xfrm>
          <a:custGeom>
            <a:avLst/>
            <a:gdLst/>
            <a:ahLst/>
            <a:cxnLst/>
            <a:rect l="l" t="t" r="r" b="b"/>
            <a:pathLst>
              <a:path w="1039704" h="1177423">
                <a:moveTo>
                  <a:pt x="0" y="0"/>
                </a:moveTo>
                <a:lnTo>
                  <a:pt x="1039704" y="0"/>
                </a:lnTo>
                <a:lnTo>
                  <a:pt x="1039704" y="1177423"/>
                </a:lnTo>
                <a:lnTo>
                  <a:pt x="0" y="11774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653" t="-15873" r="-17030" b="-835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990339" y="8952117"/>
            <a:ext cx="1335735" cy="777509"/>
          </a:xfrm>
          <a:custGeom>
            <a:avLst/>
            <a:gdLst/>
            <a:ahLst/>
            <a:cxnLst/>
            <a:rect l="l" t="t" r="r" b="b"/>
            <a:pathLst>
              <a:path w="1335735" h="777509">
                <a:moveTo>
                  <a:pt x="0" y="0"/>
                </a:moveTo>
                <a:lnTo>
                  <a:pt x="1335734" y="0"/>
                </a:lnTo>
                <a:lnTo>
                  <a:pt x="1335734" y="777509"/>
                </a:lnTo>
                <a:lnTo>
                  <a:pt x="0" y="7775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730103" y="9079325"/>
            <a:ext cx="1827401" cy="639590"/>
          </a:xfrm>
          <a:custGeom>
            <a:avLst/>
            <a:gdLst/>
            <a:ahLst/>
            <a:cxnLst/>
            <a:rect l="l" t="t" r="r" b="b"/>
            <a:pathLst>
              <a:path w="1827401" h="639590">
                <a:moveTo>
                  <a:pt x="0" y="0"/>
                </a:moveTo>
                <a:lnTo>
                  <a:pt x="1827401" y="0"/>
                </a:lnTo>
                <a:lnTo>
                  <a:pt x="1827401" y="639591"/>
                </a:lnTo>
                <a:lnTo>
                  <a:pt x="0" y="6395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2000"/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5221560" y="8495933"/>
            <a:ext cx="2040405" cy="1096718"/>
          </a:xfrm>
          <a:custGeom>
            <a:avLst/>
            <a:gdLst/>
            <a:ahLst/>
            <a:cxnLst/>
            <a:rect l="l" t="t" r="r" b="b"/>
            <a:pathLst>
              <a:path w="2040405" h="1096718">
                <a:moveTo>
                  <a:pt x="0" y="0"/>
                </a:moveTo>
                <a:lnTo>
                  <a:pt x="2040405" y="0"/>
                </a:lnTo>
                <a:lnTo>
                  <a:pt x="2040405" y="1096718"/>
                </a:lnTo>
                <a:lnTo>
                  <a:pt x="0" y="1096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4446216"/>
            <a:ext cx="16088356" cy="1105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78"/>
              </a:lnSpc>
            </a:pPr>
            <a:r>
              <a:rPr lang="en-US" sz="7525" b="1" dirty="0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 food is a silent killer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2000"/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699" y="4446216"/>
            <a:ext cx="13112075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578"/>
              </a:lnSpc>
            </a:pPr>
            <a:r>
              <a:rPr lang="en-US" sz="7525" b="1" dirty="0">
                <a:solidFill>
                  <a:srgbClr val="2F2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 food is a silent killer</a:t>
            </a:r>
          </a:p>
        </p:txBody>
      </p:sp>
      <p:sp>
        <p:nvSpPr>
          <p:cNvPr id="4" name="TextBox 4"/>
          <p:cNvSpPr txBox="1"/>
          <p:nvPr/>
        </p:nvSpPr>
        <p:spPr>
          <a:xfrm rot="-1695017">
            <a:off x="13490011" y="5452227"/>
            <a:ext cx="2662904" cy="1167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49"/>
              </a:lnSpc>
            </a:pPr>
            <a:r>
              <a:rPr lang="en-US" sz="7938">
                <a:solidFill>
                  <a:srgbClr val="FF33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Profit</a:t>
            </a:r>
          </a:p>
        </p:txBody>
      </p:sp>
      <p:sp>
        <p:nvSpPr>
          <p:cNvPr id="5" name="TextBox 5"/>
          <p:cNvSpPr txBox="1"/>
          <p:nvPr/>
        </p:nvSpPr>
        <p:spPr>
          <a:xfrm rot="1626946">
            <a:off x="7460951" y="7851118"/>
            <a:ext cx="3059269" cy="1105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578"/>
              </a:lnSpc>
            </a:pPr>
            <a:r>
              <a:rPr lang="en-US" sz="7525">
                <a:solidFill>
                  <a:srgbClr val="FF33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Morale</a:t>
            </a:r>
          </a:p>
        </p:txBody>
      </p:sp>
      <p:sp>
        <p:nvSpPr>
          <p:cNvPr id="6" name="TextBox 6"/>
          <p:cNvSpPr txBox="1"/>
          <p:nvPr/>
        </p:nvSpPr>
        <p:spPr>
          <a:xfrm rot="527379">
            <a:off x="2074990" y="1302705"/>
            <a:ext cx="2959355" cy="1470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66"/>
              </a:lnSpc>
            </a:pPr>
            <a:r>
              <a:rPr lang="en-US" sz="10058">
                <a:solidFill>
                  <a:srgbClr val="FF33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7" name="TextBox 7"/>
          <p:cNvSpPr txBox="1"/>
          <p:nvPr/>
        </p:nvSpPr>
        <p:spPr>
          <a:xfrm rot="-1277134">
            <a:off x="2009467" y="7170704"/>
            <a:ext cx="3112009" cy="1124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26"/>
              </a:lnSpc>
            </a:pPr>
            <a:r>
              <a:rPr lang="en-US" sz="7654">
                <a:solidFill>
                  <a:srgbClr val="FF33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Planet</a:t>
            </a:r>
          </a:p>
        </p:txBody>
      </p:sp>
      <p:sp>
        <p:nvSpPr>
          <p:cNvPr id="8" name="TextBox 8"/>
          <p:cNvSpPr txBox="1"/>
          <p:nvPr/>
        </p:nvSpPr>
        <p:spPr>
          <a:xfrm rot="2140428">
            <a:off x="14067336" y="1540752"/>
            <a:ext cx="3248876" cy="793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9"/>
              </a:lnSpc>
            </a:pPr>
            <a:r>
              <a:rPr lang="en-US" sz="5411">
                <a:solidFill>
                  <a:srgbClr val="FF33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 </a:t>
            </a:r>
          </a:p>
        </p:txBody>
      </p:sp>
      <p:sp>
        <p:nvSpPr>
          <p:cNvPr id="9" name="TextBox 9"/>
          <p:cNvSpPr txBox="1"/>
          <p:nvPr/>
        </p:nvSpPr>
        <p:spPr>
          <a:xfrm rot="-762995">
            <a:off x="7383466" y="2213400"/>
            <a:ext cx="3527010" cy="838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09"/>
              </a:lnSpc>
            </a:pPr>
            <a:r>
              <a:rPr lang="en-US" sz="5710">
                <a:solidFill>
                  <a:srgbClr val="FF33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221560" y="8495933"/>
            <a:ext cx="2040405" cy="1096718"/>
          </a:xfrm>
          <a:custGeom>
            <a:avLst/>
            <a:gdLst/>
            <a:ahLst/>
            <a:cxnLst/>
            <a:rect l="l" t="t" r="r" b="b"/>
            <a:pathLst>
              <a:path w="2040405" h="1096718">
                <a:moveTo>
                  <a:pt x="0" y="0"/>
                </a:moveTo>
                <a:lnTo>
                  <a:pt x="2040405" y="0"/>
                </a:lnTo>
                <a:lnTo>
                  <a:pt x="2040405" y="1096718"/>
                </a:lnTo>
                <a:lnTo>
                  <a:pt x="0" y="1096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6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80619" y="1066800"/>
            <a:ext cx="12217340" cy="934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5"/>
              </a:lnSpc>
            </a:pPr>
            <a:r>
              <a:rPr lang="en-US" sz="6399" b="1" spc="-21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Stuck with common problems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290558" y="3709735"/>
            <a:ext cx="11586813" cy="6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9"/>
              </a:lnSpc>
            </a:pPr>
            <a:r>
              <a:rPr lang="en-US" sz="4099" spc="8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Inefficient sale and donation processes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290558" y="5643728"/>
            <a:ext cx="11586813" cy="6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9"/>
              </a:lnSpc>
            </a:pPr>
            <a:r>
              <a:rPr lang="en-US" sz="4099" spc="8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Donated too late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290558" y="6615492"/>
            <a:ext cx="11586813" cy="6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9"/>
              </a:lnSpc>
            </a:pPr>
            <a:r>
              <a:rPr lang="en-US" sz="4099" spc="8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Written off or wasted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290558" y="7587257"/>
            <a:ext cx="11586813" cy="6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9"/>
              </a:lnSpc>
            </a:pPr>
            <a:r>
              <a:rPr lang="en-US" sz="4099" spc="8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data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290558" y="4672291"/>
            <a:ext cx="11586813" cy="6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9"/>
              </a:lnSpc>
            </a:pPr>
            <a:r>
              <a:rPr lang="en-US" sz="4099" spc="8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buyers </a:t>
            </a:r>
          </a:p>
        </p:txBody>
      </p:sp>
      <p:sp>
        <p:nvSpPr>
          <p:cNvPr id="8" name="Freeform 8"/>
          <p:cNvSpPr/>
          <p:nvPr/>
        </p:nvSpPr>
        <p:spPr>
          <a:xfrm>
            <a:off x="880619" y="3529628"/>
            <a:ext cx="3119154" cy="4526239"/>
          </a:xfrm>
          <a:custGeom>
            <a:avLst/>
            <a:gdLst/>
            <a:ahLst/>
            <a:cxnLst/>
            <a:rect l="l" t="t" r="r" b="b"/>
            <a:pathLst>
              <a:path w="3119154" h="4526239">
                <a:moveTo>
                  <a:pt x="0" y="0"/>
                </a:moveTo>
                <a:lnTo>
                  <a:pt x="3119153" y="0"/>
                </a:lnTo>
                <a:lnTo>
                  <a:pt x="3119153" y="4526239"/>
                </a:lnTo>
                <a:lnTo>
                  <a:pt x="0" y="45262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444020" y="9520718"/>
            <a:ext cx="2118977" cy="316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27"/>
              </a:lnSpc>
              <a:spcBef>
                <a:spcPct val="0"/>
              </a:spcBef>
            </a:pPr>
            <a:r>
              <a:rPr lang="en-US" sz="1948" spc="38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yumefood.com.au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iversified Document" ma:contentTypeID="0x01010073819C8729A6B244A74FF75370EE82A900FD7A2518D8420746B561274B6BB19E1F" ma:contentTypeVersion="41" ma:contentTypeDescription="Create a new document." ma:contentTypeScope="" ma:versionID="e5d49b8b1c630c380db95d4f5c14fa1c">
  <xsd:schema xmlns:xsd="http://www.w3.org/2001/XMLSchema" xmlns:xs="http://www.w3.org/2001/XMLSchema" xmlns:p="http://schemas.microsoft.com/office/2006/metadata/properties" xmlns:ns2="6679147d-f3e0-4428-9f88-abb34dc925f6" xmlns:ns3="484c8c59-755d-4516-b8d2-1621b38262b4" xmlns:ns4="9fb4f79b-aced-4475-9d75-51112827ba85" xmlns:ns5="77342a18-84af-4da7-9c4b-8f6747e69445" xmlns:ns6="e1d81198-c14a-4621-bead-5e94bd4e0f70" targetNamespace="http://schemas.microsoft.com/office/2006/metadata/properties" ma:root="true" ma:fieldsID="938542d5e9655c4f98450692553d1834" ns2:_="" ns3:_="" ns4:_="" ns5:_="" ns6:_="">
    <xsd:import namespace="6679147d-f3e0-4428-9f88-abb34dc925f6"/>
    <xsd:import namespace="484c8c59-755d-4516-b8d2-1621b38262b4"/>
    <xsd:import namespace="9fb4f79b-aced-4475-9d75-51112827ba85"/>
    <xsd:import namespace="77342a18-84af-4da7-9c4b-8f6747e69445"/>
    <xsd:import namespace="e1d81198-c14a-4621-bead-5e94bd4e0f70"/>
    <xsd:element name="properties">
      <xsd:complexType>
        <xsd:sequence>
          <xsd:element name="documentManagement">
            <xsd:complexType>
              <xsd:all>
                <xsd:element ref="ns2:i5aaf5fcc6894645b65c7a29c6476a19" minOccurs="0"/>
                <xsd:element ref="ns3:TaxCatchAll" minOccurs="0"/>
                <xsd:element ref="ns3:TaxCatchAllLabel" minOccurs="0"/>
                <xsd:element ref="ns5:a5dd2779d0f74165b3ee02b306aad3bb" minOccurs="0"/>
                <xsd:element ref="ns5:k0a51cf79e604745857a03ab6484fba4" minOccurs="0"/>
                <xsd:element ref="ns4:Contact" minOccurs="0"/>
                <xsd:element ref="ns6:MediaServiceMetadata" minOccurs="0"/>
                <xsd:element ref="ns6:MediaServiceFastMetadata" minOccurs="0"/>
                <xsd:element ref="ns6:MediaServiceDateTaken" minOccurs="0"/>
                <xsd:element ref="ns6:MediaLengthInSeconds" minOccurs="0"/>
                <xsd:element ref="ns4:SharedWithUsers" minOccurs="0"/>
                <xsd:element ref="ns4:SharedWithDetails" minOccurs="0"/>
                <xsd:element ref="ns6:MediaServiceAutoTags" minOccurs="0"/>
                <xsd:element ref="ns6:MediaServiceOCR" minOccurs="0"/>
                <xsd:element ref="ns6:MediaServiceGenerationTime" minOccurs="0"/>
                <xsd:element ref="ns6:MediaServiceEventHashCode" minOccurs="0"/>
                <xsd:element ref="ns6:MediaServiceAutoKeyPoints" minOccurs="0"/>
                <xsd:element ref="ns6:MediaServiceKeyPoints" minOccurs="0"/>
                <xsd:element ref="ns6:MediaServiceLocation" minOccurs="0"/>
                <xsd:element ref="ns6:lcf76f155ced4ddcb4097134ff3c332f" minOccurs="0"/>
                <xsd:element ref="ns6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79147d-f3e0-4428-9f88-abb34dc925f6" elementFormDefault="qualified">
    <xsd:import namespace="http://schemas.microsoft.com/office/2006/documentManagement/types"/>
    <xsd:import namespace="http://schemas.microsoft.com/office/infopath/2007/PartnerControls"/>
    <xsd:element name="i5aaf5fcc6894645b65c7a29c6476a19" ma:index="8" nillable="true" ma:taxonomy="true" ma:internalName="i5aaf5fcc6894645b65c7a29c6476a19" ma:taxonomyFieldName="Brand" ma:displayName="Brand" ma:readOnly="false" ma:default="" ma:fieldId="{25aaf5fc-c689-4645-b65c-7a29c6476a19}" ma:taxonomyMulti="true" ma:sspId="21816827-90af-4176-b580-c8d076dcbe51" ma:termSetId="7c654c6d-e322-4e75-8a8d-4f71d8428da7" ma:anchorId="d5f9dc94-0ec1-4665-8c2b-3b56d2f9355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4c8c59-755d-4516-b8d2-1621b38262b4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b3156071-fcc7-4d29-971a-0337c0b44949}" ma:internalName="TaxCatchAll" ma:showField="CatchAllData" ma:web="9fb4f79b-aced-4475-9d75-51112827ba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b3156071-fcc7-4d29-971a-0337c0b44949}" ma:internalName="TaxCatchAllLabel" ma:readOnly="true" ma:showField="CatchAllDataLabel" ma:web="9fb4f79b-aced-4475-9d75-51112827ba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b4f79b-aced-4475-9d75-51112827ba85" elementFormDefault="qualified">
    <xsd:import namespace="http://schemas.microsoft.com/office/2006/documentManagement/types"/>
    <xsd:import namespace="http://schemas.microsoft.com/office/infopath/2007/PartnerControls"/>
    <xsd:element name="Contact" ma:index="16" nillable="true" ma:displayName="Contact" ma:list="UserInfo" ma:SharePointGroup="0" ma:internalName="Contact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342a18-84af-4da7-9c4b-8f6747e69445" elementFormDefault="qualified">
    <xsd:import namespace="http://schemas.microsoft.com/office/2006/documentManagement/types"/>
    <xsd:import namespace="http://schemas.microsoft.com/office/infopath/2007/PartnerControls"/>
    <xsd:element name="a5dd2779d0f74165b3ee02b306aad3bb" ma:index="12" nillable="true" ma:taxonomy="true" ma:internalName="a5dd2779d0f74165b3ee02b306aad3bb" ma:taxonomyFieldName="OrganisationalStructure" ma:displayName="Organisational Structure" ma:readOnly="false" ma:default="" ma:fieldId="{a5dd2779-d0f7-4165-b3ee-02b306aad3bb}" ma:taxonomyMulti="true" ma:sspId="21816827-90af-4176-b580-c8d076dcbe51" ma:termSetId="0c1ca506-f094-4db0-885f-b72b4350c0ab" ma:anchorId="da7978d5-6df2-4861-9cf8-8b7cb2c6de12" ma:open="false" ma:isKeyword="false">
      <xsd:complexType>
        <xsd:sequence>
          <xsd:element ref="pc:Terms" minOccurs="0" maxOccurs="1"/>
        </xsd:sequence>
      </xsd:complexType>
    </xsd:element>
    <xsd:element name="k0a51cf79e604745857a03ab6484fba4" ma:index="14" nillable="true" ma:taxonomy="true" ma:internalName="k0a51cf79e604745857a03ab6484fba4" ma:taxonomyFieldName="Topics" ma:displayName="Topics" ma:readOnly="false" ma:default="" ma:fieldId="{40a51cf7-9e60-4745-857a-03ab6484fba4}" ma:taxonomyMulti="true" ma:sspId="21816827-90af-4176-b580-c8d076dcbe51" ma:termSetId="0f7400d8-9815-4b86-9061-782a112a3da8" ma:anchorId="6fc0f917-655d-443a-8df2-cf833bcdadce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d81198-c14a-4621-bead-5e94bd4e0f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AutoTags" ma:index="23" nillable="true" ma:displayName="Tags" ma:internalName="MediaServiceAutoTags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31" nillable="true" ma:taxonomy="true" ma:internalName="lcf76f155ced4ddcb4097134ff3c332f" ma:taxonomyFieldName="MediaServiceImageTags" ma:displayName="Image Tags" ma:readOnly="false" ma:fieldId="{5cf76f15-5ced-4ddc-b409-7134ff3c332f}" ma:taxonomyMulti="true" ma:sspId="21816827-90af-4176-b580-c8d076dcbe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7D0C82-01D9-4310-A193-E952FAF8370E}"/>
</file>

<file path=customXml/itemProps2.xml><?xml version="1.0" encoding="utf-8"?>
<ds:datastoreItem xmlns:ds="http://schemas.openxmlformats.org/officeDocument/2006/customXml" ds:itemID="{3A6A863B-B897-4401-A269-4CF0AB8306CF}"/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1065</Words>
  <Application>Microsoft Macintosh PowerPoint</Application>
  <PresentationFormat>Custom</PresentationFormat>
  <Paragraphs>215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FoodPro - July 2023</dc:title>
  <cp:lastModifiedBy>Holly Allen</cp:lastModifiedBy>
  <cp:revision>3</cp:revision>
  <dcterms:created xsi:type="dcterms:W3CDTF">2006-08-16T00:00:00Z</dcterms:created>
  <dcterms:modified xsi:type="dcterms:W3CDTF">2023-07-20T06:58:45Z</dcterms:modified>
  <dc:identifier>DAFmULQwKNg</dc:identifier>
</cp:coreProperties>
</file>