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docx" ContentType="application/vnd.openxmlformats-officedocument.wordprocessingml.document"/>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48" r:id="rId2"/>
  </p:sldMasterIdLst>
  <p:notesMasterIdLst>
    <p:notesMasterId r:id="rId25"/>
  </p:notesMasterIdLst>
  <p:sldIdLst>
    <p:sldId id="265" r:id="rId3"/>
    <p:sldId id="272" r:id="rId4"/>
    <p:sldId id="271" r:id="rId5"/>
    <p:sldId id="273" r:id="rId6"/>
    <p:sldId id="285" r:id="rId7"/>
    <p:sldId id="280" r:id="rId8"/>
    <p:sldId id="281" r:id="rId9"/>
    <p:sldId id="262" r:id="rId10"/>
    <p:sldId id="263" r:id="rId11"/>
    <p:sldId id="267" r:id="rId12"/>
    <p:sldId id="268" r:id="rId13"/>
    <p:sldId id="269" r:id="rId14"/>
    <p:sldId id="283" r:id="rId15"/>
    <p:sldId id="1552" r:id="rId16"/>
    <p:sldId id="1955" r:id="rId17"/>
    <p:sldId id="278" r:id="rId18"/>
    <p:sldId id="275" r:id="rId19"/>
    <p:sldId id="276" r:id="rId20"/>
    <p:sldId id="277" r:id="rId21"/>
    <p:sldId id="284" r:id="rId22"/>
    <p:sldId id="279"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8E137-5D9C-4BCC-B6A6-C85B982E1BE7}" v="2" dt="2023-07-19T05:34:07.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0" d="100"/>
          <a:sy n="60" d="100"/>
        </p:scale>
        <p:origin x="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7DD59-C6BE-4716-8577-C225360D3F92}" type="datetimeFigureOut">
              <a:rPr lang="en-AU" smtClean="0"/>
              <a:t>19/07/2023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5DA70-7D8A-4339-A55A-7F7E6773C315}" type="slidenum">
              <a:rPr lang="en-AU" smtClean="0"/>
              <a:t>‹#›</a:t>
            </a:fld>
            <a:endParaRPr lang="en-AU"/>
          </a:p>
        </p:txBody>
      </p:sp>
    </p:spTree>
    <p:extLst>
      <p:ext uri="{BB962C8B-B14F-4D97-AF65-F5344CB8AC3E}">
        <p14:creationId xmlns:p14="http://schemas.microsoft.com/office/powerpoint/2010/main" val="1406589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hape 75"/>
          <p:cNvSpPr>
            <a:spLocks noGrp="1" noRot="1" noChangeAspect="1"/>
          </p:cNvSpPr>
          <p:nvPr>
            <p:ph type="sldImg"/>
          </p:nvPr>
        </p:nvSpPr>
        <p:spPr>
          <a:xfrm>
            <a:off x="458788" y="720725"/>
            <a:ext cx="6397625" cy="3598863"/>
          </a:xfrm>
          <a:prstGeom prst="rect">
            <a:avLst/>
          </a:prstGeom>
        </p:spPr>
        <p:txBody>
          <a:bodyPr/>
          <a:lstStyle/>
          <a:p>
            <a:endParaRPr/>
          </a:p>
        </p:txBody>
      </p:sp>
      <p:sp>
        <p:nvSpPr>
          <p:cNvPr id="76" name="Shape 76"/>
          <p:cNvSpPr>
            <a:spLocks noGrp="1"/>
          </p:cNvSpPr>
          <p:nvPr>
            <p:ph type="body" sz="quarter" idx="1"/>
          </p:nvPr>
        </p:nvSpPr>
        <p:spPr>
          <a:prstGeom prst="rect">
            <a:avLst/>
          </a:prstGeo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541338" y="757238"/>
            <a:ext cx="6719887" cy="3779837"/>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rPr lang="en-US" dirty="0"/>
              <a:t>We can be confident that we need to take these results and all following actions seriously.</a:t>
            </a:r>
          </a:p>
          <a:p>
            <a:r>
              <a:rPr lang="en-US" dirty="0"/>
              <a:t>Key takeaways from the recent EMM…</a:t>
            </a:r>
          </a:p>
          <a:p>
            <a:pPr marL="191578" indent="-191578" defTabSz="1021751">
              <a:buFont typeface="Arial" panose="020B0604020202020204" pitchFamily="34" charset="0"/>
              <a:buChar char="•"/>
              <a:defRPr/>
            </a:pPr>
            <a:r>
              <a:rPr lang="en-AU" sz="1300" dirty="0">
                <a:solidFill>
                  <a:srgbClr val="000000"/>
                </a:solidFill>
                <a:latin typeface="Calibri" panose="020F0502020204030204" pitchFamily="34" charset="0"/>
                <a:ea typeface="Calibri" panose="020F0502020204030204" pitchFamily="34" charset="0"/>
              </a:rPr>
              <a:t>Ministers believe voluntary targets and voluntary design guidelines aren’t getting the traction needed and they expect the companies responsible for producing packaging are going to take responsibility for their waste.</a:t>
            </a:r>
          </a:p>
          <a:p>
            <a:pPr marL="191578" indent="-191578" defTabSz="1021751">
              <a:buFont typeface="Arial" panose="020B0604020202020204" pitchFamily="34" charset="0"/>
              <a:buChar char="•"/>
              <a:defRPr/>
            </a:pPr>
            <a:r>
              <a:rPr lang="en-AU" sz="1300" dirty="0">
                <a:solidFill>
                  <a:srgbClr val="000000"/>
                </a:solidFill>
                <a:latin typeface="Calibri" panose="020F0502020204030204" pitchFamily="34" charset="0"/>
                <a:ea typeface="Times New Roman" panose="02020603050405020304" pitchFamily="18" charset="0"/>
              </a:rPr>
              <a:t>Ministers have committed to develop a national roadmap to improve harmonisation of kerbside collection.</a:t>
            </a:r>
          </a:p>
          <a:p>
            <a:pPr marL="191578" indent="-191578" defTabSz="1021751">
              <a:buFont typeface="Arial" panose="020B0604020202020204" pitchFamily="34" charset="0"/>
              <a:buChar char="•"/>
              <a:defRPr/>
            </a:pPr>
            <a:endParaRPr lang="en-AU" sz="1300" dirty="0">
              <a:solidFill>
                <a:srgbClr val="000000"/>
              </a:solidFill>
              <a:latin typeface="Calibri" panose="020F0502020204030204" pitchFamily="34" charset="0"/>
              <a:ea typeface="Calibri" panose="020F0502020204030204" pitchFamily="34" charset="0"/>
            </a:endParaRPr>
          </a:p>
          <a:p>
            <a:pPr defTabSz="1021751">
              <a:defRPr/>
            </a:pPr>
            <a:r>
              <a:rPr lang="en-AU" sz="1300" dirty="0">
                <a:solidFill>
                  <a:srgbClr val="000000"/>
                </a:solidFill>
                <a:latin typeface="Calibri" panose="020F0502020204030204" pitchFamily="34" charset="0"/>
                <a:ea typeface="Calibri" panose="020F0502020204030204" pitchFamily="34" charset="0"/>
              </a:rPr>
              <a:t>From my perspective…</a:t>
            </a:r>
            <a:r>
              <a:rPr lang="en-AU" sz="1100" dirty="0">
                <a:latin typeface="Calibri" panose="020F0502020204030204" pitchFamily="34" charset="0"/>
                <a:ea typeface="Times New Roman" panose="02020603050405020304" pitchFamily="18" charset="0"/>
              </a:rPr>
              <a:t>I’m not surprised by the EMM communique – the key items it called out on packaging were also flagged in our recent review report on the National Packaging Targets included mandating design standards and targets.</a:t>
            </a:r>
          </a:p>
          <a:p>
            <a:pPr defTabSz="1021751">
              <a:defRPr/>
            </a:pPr>
            <a:endParaRPr lang="en-AU" sz="1100" dirty="0">
              <a:latin typeface="Calibri" panose="020F0502020204030204" pitchFamily="34" charset="0"/>
              <a:ea typeface="Times New Roman" panose="02020603050405020304" pitchFamily="18" charset="0"/>
            </a:endParaRPr>
          </a:p>
          <a:p>
            <a:pPr defTabSz="1021751">
              <a:defRPr/>
            </a:pPr>
            <a:r>
              <a:rPr lang="en-AU" sz="1100" dirty="0">
                <a:latin typeface="Calibri" panose="020F0502020204030204" pitchFamily="34" charset="0"/>
                <a:ea typeface="Times New Roman" panose="02020603050405020304" pitchFamily="18" charset="0"/>
              </a:rPr>
              <a:t>There were two other things called out specifically by Ministers: Hazardous chemicals (such as PFAS) and the challenge of getting the right policy and industry settings on compostable packaging. </a:t>
            </a:r>
            <a:r>
              <a:rPr lang="en-AU" sz="1100" dirty="0">
                <a:latin typeface="Calibri" panose="020F0502020204030204" pitchFamily="34" charset="0"/>
                <a:ea typeface="Times New Roman" panose="02020603050405020304" pitchFamily="18" charset="0"/>
                <a:cs typeface="Times New Roman" panose="02020603050405020304" pitchFamily="18" charset="0"/>
              </a:rPr>
              <a:t>Those are two of the things we’ve been working on with governments and industry (we’ve delivered a roadmap to phase out PFAS and we’re commencing the next phase of work on PFAS).</a:t>
            </a:r>
          </a:p>
          <a:p>
            <a:pPr defTabSz="1021751">
              <a:defRPr/>
            </a:pPr>
            <a:endParaRPr lang="en-AU" sz="1100" dirty="0">
              <a:latin typeface="Calibri" panose="020F0502020204030204" pitchFamily="34" charset="0"/>
              <a:ea typeface="Times New Roman" panose="02020603050405020304" pitchFamily="18" charset="0"/>
              <a:cs typeface="Times New Roman" panose="02020603050405020304" pitchFamily="18" charset="0"/>
            </a:endParaRPr>
          </a:p>
          <a:p>
            <a:pPr defTabSz="1021751">
              <a:defRPr/>
            </a:pPr>
            <a:r>
              <a:rPr lang="en-AU" sz="1100" dirty="0">
                <a:latin typeface="Calibri" panose="020F0502020204030204" pitchFamily="34" charset="0"/>
                <a:ea typeface="Times New Roman" panose="02020603050405020304" pitchFamily="18" charset="0"/>
                <a:cs typeface="Times New Roman" panose="02020603050405020304" pitchFamily="18" charset="0"/>
              </a:rPr>
              <a:t>So we’re confident we’ll be able to meet Ministers expectations on those two things.</a:t>
            </a:r>
            <a:endParaRPr lang="en-AU"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073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541338" y="757238"/>
            <a:ext cx="6719887" cy="3779837"/>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rPr lang="en-AU" sz="1900" dirty="0">
                <a:latin typeface="Calibri" panose="020F0502020204030204" pitchFamily="34" charset="0"/>
                <a:ea typeface="Calibri" panose="020F0502020204030204" pitchFamily="34" charset="0"/>
              </a:rPr>
              <a:t>NEPM Reform:</a:t>
            </a:r>
          </a:p>
          <a:p>
            <a:pPr marL="362460" indent="-362460">
              <a:buSzPts val="1000"/>
              <a:buFont typeface="Symbol" panose="05050102010706020507" pitchFamily="18" charset="2"/>
              <a:buChar char=""/>
              <a:tabLst>
                <a:tab pos="483281" algn="l"/>
              </a:tabLst>
            </a:pPr>
            <a:r>
              <a:rPr lang="en-AU" sz="1900" dirty="0">
                <a:latin typeface="Calibri" panose="020F0502020204030204" pitchFamily="34" charset="0"/>
                <a:ea typeface="Times New Roman" panose="02020603050405020304" pitchFamily="18" charset="0"/>
              </a:rPr>
              <a:t>Ministers have made it clear that NEPM reform is coming, and that it will be ambitious.</a:t>
            </a:r>
            <a:endParaRPr lang="en-AU" sz="1900" dirty="0">
              <a:latin typeface="Calibri" panose="020F0502020204030204" pitchFamily="34" charset="0"/>
              <a:ea typeface="Calibri" panose="020F0502020204030204" pitchFamily="34" charset="0"/>
            </a:endParaRPr>
          </a:p>
          <a:p>
            <a:pPr marL="362460" indent="-362460">
              <a:buSzPts val="1000"/>
              <a:buFont typeface="Symbol" panose="05050102010706020507" pitchFamily="18" charset="2"/>
              <a:buChar char=""/>
              <a:tabLst>
                <a:tab pos="483281" algn="l"/>
              </a:tabLst>
            </a:pPr>
            <a:r>
              <a:rPr lang="en-AU" sz="1900" dirty="0">
                <a:latin typeface="Calibri" panose="020F0502020204030204" pitchFamily="34" charset="0"/>
                <a:ea typeface="Times New Roman" panose="02020603050405020304" pitchFamily="18" charset="0"/>
              </a:rPr>
              <a:t>The EMM communique confirms that the new framework will include mandatory design rules, but we can be confident that there will be other regulatory interventions. I expect that those will include an end-market measure to drive uptake of recycled content, but we’ll have to wait and see what that will look like.</a:t>
            </a:r>
            <a:endParaRPr lang="en-AU" sz="1900" dirty="0">
              <a:latin typeface="Calibri" panose="020F0502020204030204" pitchFamily="34" charset="0"/>
              <a:ea typeface="Calibri" panose="020F0502020204030204" pitchFamily="34" charset="0"/>
            </a:endParaRPr>
          </a:p>
          <a:p>
            <a:pPr marL="362460" indent="-362460">
              <a:buSzPts val="1000"/>
              <a:buFont typeface="Symbol" panose="05050102010706020507" pitchFamily="18" charset="2"/>
              <a:buChar char=""/>
              <a:tabLst>
                <a:tab pos="483281" algn="l"/>
              </a:tabLst>
            </a:pPr>
            <a:r>
              <a:rPr lang="en-AU" sz="1900" dirty="0">
                <a:latin typeface="Calibri" panose="020F0502020204030204" pitchFamily="34" charset="0"/>
                <a:ea typeface="Times New Roman" panose="02020603050405020304" pitchFamily="18" charset="0"/>
              </a:rPr>
              <a:t>We know that governments have been very busy behind the scenes undertaking analysis of options for a reformed co-regulatory framework. It’s important they get all jurisdictions aligned. </a:t>
            </a:r>
            <a:endParaRPr lang="en-AU" sz="1900" dirty="0">
              <a:latin typeface="Calibri" panose="020F0502020204030204" pitchFamily="34" charset="0"/>
              <a:ea typeface="Calibri" panose="020F0502020204030204" pitchFamily="34" charset="0"/>
            </a:endParaRPr>
          </a:p>
          <a:p>
            <a:pPr marL="362460" indent="-362460">
              <a:buSzPts val="1000"/>
              <a:buFont typeface="Symbol" panose="05050102010706020507" pitchFamily="18" charset="2"/>
              <a:buChar char=""/>
              <a:tabLst>
                <a:tab pos="483281" algn="l"/>
              </a:tabLst>
            </a:pPr>
            <a:r>
              <a:rPr lang="en-AU" sz="1900" dirty="0">
                <a:latin typeface="Calibri" panose="020F0502020204030204" pitchFamily="34" charset="0"/>
                <a:ea typeface="Times New Roman" panose="02020603050405020304" pitchFamily="18" charset="0"/>
              </a:rPr>
              <a:t>Ministers have previously committed to having a reformed framework in place by 2025, so we anticipate that public consultation will start in the next 6 months to prepare for decisions by ministers over the next 6-12 months.  </a:t>
            </a:r>
            <a:endParaRPr lang="en-AU" sz="19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8840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458788" y="720725"/>
            <a:ext cx="6397625" cy="3598863"/>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rPr lang="en-US" dirty="0"/>
              <a:t>We are preparing for a stronger coregulatory model by breaking </a:t>
            </a:r>
            <a:r>
              <a:rPr lang="en-AU" dirty="0"/>
              <a:t>or strategy </a:t>
            </a:r>
            <a:r>
              <a:rPr lang="en-US" dirty="0"/>
              <a:t>into two </a:t>
            </a:r>
            <a:r>
              <a:rPr lang="en-US" dirty="0" err="1"/>
              <a:t>hor</a:t>
            </a:r>
            <a:r>
              <a:rPr lang="en-AU" dirty="0" err="1"/>
              <a:t>i</a:t>
            </a:r>
            <a:r>
              <a:rPr lang="en-US" dirty="0" err="1"/>
              <a:t>zons</a:t>
            </a:r>
            <a:r>
              <a:rPr lang="en-US" dirty="0"/>
              <a:t>.</a:t>
            </a:r>
          </a:p>
          <a:p>
            <a:endParaRPr lang="en-US" dirty="0"/>
          </a:p>
          <a:p>
            <a:r>
              <a:rPr lang="en-AU" b="1" u="sng" dirty="0">
                <a:solidFill>
                  <a:schemeClr val="bg1"/>
                </a:solidFill>
                <a:latin typeface="Arial"/>
              </a:rPr>
              <a:t>Horizon #1 Strategy</a:t>
            </a:r>
          </a:p>
          <a:p>
            <a:r>
              <a:rPr lang="en-AU" dirty="0">
                <a:solidFill>
                  <a:schemeClr val="bg1"/>
                </a:solidFill>
                <a:latin typeface="Arial"/>
              </a:rPr>
              <a:t>Aims to close the gap on National Packaging Targets while laying the foundations for a stronger co-regulated packaging system post 2025</a:t>
            </a:r>
          </a:p>
          <a:p>
            <a:pPr marL="322187" indent="-322187">
              <a:spcAft>
                <a:spcPts val="422"/>
              </a:spcAft>
              <a:buFont typeface="+mj-lt"/>
              <a:buAutoNum type="arabicPeriod"/>
            </a:pPr>
            <a:r>
              <a:rPr lang="en-AU" dirty="0">
                <a:latin typeface="Arial"/>
              </a:rPr>
              <a:t>A reset APCO focussed on closing the gap</a:t>
            </a:r>
          </a:p>
          <a:p>
            <a:pPr marL="322187" indent="-322187">
              <a:spcAft>
                <a:spcPts val="422"/>
              </a:spcAft>
              <a:buFont typeface="+mj-lt"/>
              <a:buAutoNum type="arabicPeriod"/>
            </a:pPr>
            <a:r>
              <a:rPr lang="en-AU" dirty="0">
                <a:latin typeface="Arial"/>
              </a:rPr>
              <a:t>Improving the way we engage the entire packaging system </a:t>
            </a:r>
          </a:p>
          <a:p>
            <a:pPr marL="322187" indent="-322187">
              <a:spcAft>
                <a:spcPts val="422"/>
              </a:spcAft>
              <a:buFont typeface="+mj-lt"/>
              <a:buAutoNum type="arabicPeriod"/>
            </a:pPr>
            <a:r>
              <a:rPr lang="en-AU" dirty="0">
                <a:latin typeface="Arial"/>
              </a:rPr>
              <a:t>Prepare for whole of system approach to (quality) data </a:t>
            </a:r>
          </a:p>
          <a:p>
            <a:pPr marL="322187" indent="-322187">
              <a:spcAft>
                <a:spcPts val="422"/>
              </a:spcAft>
              <a:buFont typeface="+mj-lt"/>
              <a:buAutoNum type="arabicPeriod"/>
            </a:pPr>
            <a:r>
              <a:rPr lang="en-AU" dirty="0">
                <a:latin typeface="Arial"/>
              </a:rPr>
              <a:t>Focus on design guidelines and making them regulation ready</a:t>
            </a:r>
          </a:p>
          <a:p>
            <a:pPr marL="322187" indent="-322187">
              <a:spcAft>
                <a:spcPts val="422"/>
              </a:spcAft>
              <a:buFont typeface="+mj-lt"/>
              <a:buAutoNum type="arabicPeriod"/>
            </a:pPr>
            <a:r>
              <a:rPr lang="en-AU" dirty="0">
                <a:latin typeface="Arial"/>
              </a:rPr>
              <a:t>Support for industry stewardship schemes </a:t>
            </a:r>
          </a:p>
          <a:p>
            <a:pPr marL="322187" indent="-322187">
              <a:spcAft>
                <a:spcPts val="422"/>
              </a:spcAft>
              <a:buFont typeface="+mj-lt"/>
              <a:buAutoNum type="arabicPeriod"/>
            </a:pPr>
            <a:r>
              <a:rPr lang="en-AU" dirty="0">
                <a:latin typeface="Arial"/>
              </a:rPr>
              <a:t>Focus on priority material and gaps for greatest return </a:t>
            </a:r>
          </a:p>
          <a:p>
            <a:pPr marL="322187" indent="-322187">
              <a:spcAft>
                <a:spcPts val="422"/>
              </a:spcAft>
              <a:buFont typeface="+mj-lt"/>
              <a:buAutoNum type="arabicPeriod"/>
            </a:pPr>
            <a:endParaRPr lang="en-AU" dirty="0">
              <a:latin typeface="Arial"/>
            </a:endParaRPr>
          </a:p>
          <a:p>
            <a:r>
              <a:rPr lang="en-AU" b="1" u="sng" dirty="0">
                <a:solidFill>
                  <a:schemeClr val="bg1"/>
                </a:solidFill>
                <a:latin typeface="Arial"/>
              </a:rPr>
              <a:t>Horizon #2 Conceptual vision post 2025</a:t>
            </a:r>
          </a:p>
          <a:p>
            <a:r>
              <a:rPr lang="en-AU" dirty="0">
                <a:solidFill>
                  <a:schemeClr val="bg1"/>
                </a:solidFill>
                <a:latin typeface="Arial"/>
              </a:rPr>
              <a:t>A strengthened co-regulated circular packaging system deliver circular economy outcomes</a:t>
            </a:r>
          </a:p>
          <a:p>
            <a:pPr marL="322187" indent="-322187">
              <a:spcAft>
                <a:spcPts val="422"/>
              </a:spcAft>
              <a:buFont typeface="+mj-lt"/>
              <a:buAutoNum type="arabicPeriod"/>
            </a:pPr>
            <a:r>
              <a:rPr lang="en-AU" dirty="0">
                <a:latin typeface="Arial"/>
              </a:rPr>
              <a:t>Mandated system targets </a:t>
            </a:r>
          </a:p>
          <a:p>
            <a:pPr marL="322187" indent="-322187">
              <a:spcAft>
                <a:spcPts val="422"/>
              </a:spcAft>
              <a:buFont typeface="+mj-lt"/>
              <a:buAutoNum type="arabicPeriod"/>
            </a:pPr>
            <a:r>
              <a:rPr lang="en-AU" dirty="0">
                <a:latin typeface="Arial"/>
              </a:rPr>
              <a:t>Alignment and involvement of the entire packaging system </a:t>
            </a:r>
          </a:p>
          <a:p>
            <a:pPr marL="322187" indent="-322187">
              <a:spcAft>
                <a:spcPts val="422"/>
              </a:spcAft>
              <a:buFont typeface="+mj-lt"/>
              <a:buAutoNum type="arabicPeriod"/>
            </a:pPr>
            <a:r>
              <a:rPr lang="en-AU" dirty="0">
                <a:latin typeface="Arial"/>
              </a:rPr>
              <a:t>Member obligations drive achievement of targets</a:t>
            </a:r>
          </a:p>
          <a:p>
            <a:pPr marL="322187" indent="-322187">
              <a:spcAft>
                <a:spcPts val="422"/>
              </a:spcAft>
              <a:buFont typeface="+mj-lt"/>
              <a:buAutoNum type="arabicPeriod"/>
            </a:pPr>
            <a:r>
              <a:rPr lang="en-AU" dirty="0">
                <a:latin typeface="Arial"/>
              </a:rPr>
              <a:t>Whole of system (quality) data </a:t>
            </a:r>
          </a:p>
          <a:p>
            <a:pPr marL="322187" indent="-322187">
              <a:spcAft>
                <a:spcPts val="422"/>
              </a:spcAft>
              <a:buFont typeface="+mj-lt"/>
              <a:buAutoNum type="arabicPeriod"/>
            </a:pPr>
            <a:r>
              <a:rPr lang="en-AU" dirty="0">
                <a:latin typeface="Arial"/>
              </a:rPr>
              <a:t>Aligned packaging design &amp; collection systems</a:t>
            </a:r>
            <a:r>
              <a:rPr lang="en-AU" dirty="0">
                <a:latin typeface="Arial"/>
                <a:sym typeface="Wingdings 2" panose="05020102010507070707" pitchFamily="18" charset="2"/>
              </a:rPr>
              <a:t> </a:t>
            </a:r>
            <a:endParaRPr lang="en-AU" dirty="0">
              <a:latin typeface="Arial"/>
            </a:endParaRPr>
          </a:p>
          <a:p>
            <a:pPr marL="322187" indent="-322187">
              <a:buFont typeface="+mj-lt"/>
              <a:buAutoNum type="arabicPeriod"/>
            </a:pPr>
            <a:endParaRPr lang="en-AU" dirty="0">
              <a:latin typeface="Arial"/>
            </a:endParaRPr>
          </a:p>
          <a:p>
            <a:pPr marL="322187" indent="-322187">
              <a:buFont typeface="+mj-lt"/>
              <a:buAutoNum type="arabicPeriod"/>
            </a:pPr>
            <a:endParaRPr lang="en-AU" dirty="0">
              <a:latin typeface="Arial"/>
            </a:endParaRPr>
          </a:p>
          <a:p>
            <a:endParaRPr lang="en-AU" dirty="0">
              <a:latin typeface="Arial"/>
            </a:endParaRPr>
          </a:p>
          <a:p>
            <a:pPr>
              <a:spcAft>
                <a:spcPts val="422"/>
              </a:spcAft>
            </a:pPr>
            <a:endParaRPr lang="en-AU" dirty="0">
              <a:latin typeface="Arial"/>
            </a:endParaRPr>
          </a:p>
          <a:p>
            <a:endParaRPr lang="en-US" dirty="0"/>
          </a:p>
        </p:txBody>
      </p:sp>
    </p:spTree>
    <p:extLst>
      <p:ext uri="{BB962C8B-B14F-4D97-AF65-F5344CB8AC3E}">
        <p14:creationId xmlns:p14="http://schemas.microsoft.com/office/powerpoint/2010/main" val="744090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58788" y="720725"/>
            <a:ext cx="6397625" cy="3598863"/>
          </a:xfrm>
          <a:prstGeom prst="rect">
            <a:avLst/>
          </a:prstGeom>
        </p:spPr>
        <p:txBody>
          <a:bodyPr/>
          <a:lstStyle/>
          <a:p>
            <a:endParaRPr/>
          </a:p>
        </p:txBody>
      </p:sp>
      <p:sp>
        <p:nvSpPr>
          <p:cNvPr id="117" name="Shape 117"/>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89309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458788" y="720725"/>
            <a:ext cx="6397625" cy="3598863"/>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314242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458788" y="720725"/>
            <a:ext cx="6397625" cy="3598863"/>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2863873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458788" y="720725"/>
            <a:ext cx="6397625" cy="3598863"/>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2605651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458788" y="720725"/>
            <a:ext cx="6397625" cy="3598863"/>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rPr lang="en-US"/>
              <a:t>Reduced consumer confusion around CR ARL and soft plastics.</a:t>
            </a:r>
          </a:p>
          <a:p>
            <a:r>
              <a:rPr lang="en-US"/>
              <a:t>Based on data and observations from bin audit and consumer testing</a:t>
            </a:r>
          </a:p>
        </p:txBody>
      </p:sp>
    </p:spTree>
    <p:extLst>
      <p:ext uri="{BB962C8B-B14F-4D97-AF65-F5344CB8AC3E}">
        <p14:creationId xmlns:p14="http://schemas.microsoft.com/office/powerpoint/2010/main" val="1629906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458788" y="720725"/>
            <a:ext cx="6397625" cy="3598863"/>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rPr lang="en-AU"/>
              <a:t>Localised services will be reflected as they become available and as “check locally “label enters the market</a:t>
            </a:r>
          </a:p>
          <a:p>
            <a:endParaRPr lang="en-US"/>
          </a:p>
          <a:p>
            <a:pPr lvl="4" indent="0"/>
            <a:r>
              <a:rPr lang="en-AU">
                <a:solidFill>
                  <a:srgbClr val="000000"/>
                </a:solidFill>
                <a:latin typeface="+mn-lt"/>
                <a:ea typeface="+mn-ea"/>
                <a:cs typeface="+mn-cs"/>
                <a:sym typeface="Helvetica"/>
              </a:rPr>
              <a:t>Whilst not fully data integrated yet, we have compared the two products to ensure alignment and advice is the same in 99% of cases </a:t>
            </a:r>
          </a:p>
          <a:p>
            <a:pPr lvl="4" indent="0"/>
            <a:r>
              <a:rPr lang="en-AU">
                <a:solidFill>
                  <a:srgbClr val="000000"/>
                </a:solidFill>
                <a:latin typeface="+mn-lt"/>
                <a:ea typeface="+mn-ea"/>
                <a:cs typeface="+mn-cs"/>
                <a:sym typeface="Helvetica"/>
              </a:rPr>
              <a:t> - Soft launching with our members today to identify any remaining points of divergence prior to public launch </a:t>
            </a:r>
          </a:p>
          <a:p>
            <a:endParaRPr lang="en-US"/>
          </a:p>
        </p:txBody>
      </p:sp>
    </p:spTree>
    <p:extLst>
      <p:ext uri="{BB962C8B-B14F-4D97-AF65-F5344CB8AC3E}">
        <p14:creationId xmlns:p14="http://schemas.microsoft.com/office/powerpoint/2010/main" val="634757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458788" y="720725"/>
            <a:ext cx="6397625" cy="3598863"/>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r>
              <a:rPr lang="en-US" dirty="0"/>
              <a:t>What has changed from previous thresholds</a:t>
            </a:r>
            <a:endParaRPr dirty="0"/>
          </a:p>
        </p:txBody>
      </p:sp>
    </p:spTree>
    <p:extLst>
      <p:ext uri="{BB962C8B-B14F-4D97-AF65-F5344CB8AC3E}">
        <p14:creationId xmlns:p14="http://schemas.microsoft.com/office/powerpoint/2010/main" val="20825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458788" y="720725"/>
            <a:ext cx="6397625" cy="3598863"/>
          </a:xfrm>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p>
            <a:pPr algn="l"/>
            <a:r>
              <a:rPr lang="en-US" b="0" i="0" dirty="0">
                <a:solidFill>
                  <a:srgbClr val="374151"/>
                </a:solidFill>
                <a:effectLst/>
                <a:latin typeface="Söhne"/>
              </a:rPr>
              <a:t>Acknowledgement</a:t>
            </a:r>
          </a:p>
          <a:p>
            <a:pPr algn="l"/>
            <a:r>
              <a:rPr lang="en-US" b="0" i="0" dirty="0">
                <a:solidFill>
                  <a:srgbClr val="374151"/>
                </a:solidFill>
                <a:effectLst/>
                <a:latin typeface="Söhne"/>
              </a:rPr>
              <a:t>Who is in the room?</a:t>
            </a:r>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58788" y="720725"/>
            <a:ext cx="6397625" cy="3598863"/>
          </a:xfrm>
          <a:prstGeom prst="rect">
            <a:avLst/>
          </a:prstGeom>
        </p:spPr>
        <p:txBody>
          <a:bodyPr/>
          <a:lstStyle/>
          <a:p>
            <a:endParaRPr/>
          </a:p>
        </p:txBody>
      </p:sp>
      <p:sp>
        <p:nvSpPr>
          <p:cNvPr id="117" name="Shape 117"/>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58689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noRot="1" noChangeAspect="1"/>
          </p:cNvSpPr>
          <p:nvPr>
            <p:ph type="sldImg"/>
          </p:nvPr>
        </p:nvSpPr>
        <p:spPr>
          <a:xfrm>
            <a:off x="458788" y="720725"/>
            <a:ext cx="6397625" cy="3598863"/>
          </a:xfrm>
          <a:prstGeom prst="rect">
            <a:avLst/>
          </a:prstGeom>
        </p:spPr>
        <p:txBody>
          <a:bodyPr/>
          <a:lstStyle/>
          <a:p>
            <a:endParaRPr/>
          </a:p>
        </p:txBody>
      </p:sp>
      <p:sp>
        <p:nvSpPr>
          <p:cNvPr id="236" name="Shape 236"/>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4138900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xfrm>
            <a:off x="458788" y="720725"/>
            <a:ext cx="6397625" cy="3598863"/>
          </a:xfrm>
          <a:prstGeom prst="rect">
            <a:avLst/>
          </a:prstGeom>
        </p:spPr>
        <p:txBody>
          <a:bodyPr/>
          <a:lstStyle/>
          <a:p>
            <a:endParaRPr/>
          </a:p>
        </p:txBody>
      </p:sp>
      <p:sp>
        <p:nvSpPr>
          <p:cNvPr id="275" name="Shape 275"/>
          <p:cNvSpPr>
            <a:spLocks noGrp="1"/>
          </p:cNvSpPr>
          <p:nvPr>
            <p:ph type="body" sz="quarter" idx="1"/>
          </p:nvPr>
        </p:nvSpPr>
        <p:spPr>
          <a:prstGeom prst="rect">
            <a:avLst/>
          </a:prstGeom>
        </p:spPr>
        <p:txBody>
          <a:bodyPr/>
          <a:lstStyle/>
          <a:p>
            <a:r>
              <a:t>Needs to contain space for speaker, job title, presentation title</a:t>
            </a:r>
          </a:p>
          <a:p>
            <a:r>
              <a:t>New logo </a:t>
            </a:r>
          </a:p>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541338" y="757238"/>
            <a:ext cx="6719887" cy="3779837"/>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rPr lang="en-AU" sz="2000" dirty="0">
                <a:solidFill>
                  <a:srgbClr val="374151"/>
                </a:solidFill>
                <a:latin typeface="Söhne"/>
              </a:rPr>
              <a:t>Key APCO Facts: </a:t>
            </a:r>
          </a:p>
          <a:p>
            <a:pPr marL="171450" indent="-171450">
              <a:buFont typeface="Arial"/>
              <a:buChar char="•"/>
            </a:pPr>
            <a:r>
              <a:rPr lang="en-AU" sz="2000" dirty="0">
                <a:solidFill>
                  <a:srgbClr val="374151"/>
                </a:solidFill>
                <a:latin typeface="Söhne"/>
              </a:rPr>
              <a:t>APCO currently has 2,500 members including brands big and small across Australia, New Zealand and Pacific </a:t>
            </a:r>
          </a:p>
          <a:p>
            <a:pPr marL="171450" indent="-171450">
              <a:buFont typeface="Arial"/>
              <a:buChar char="•"/>
            </a:pPr>
            <a:r>
              <a:rPr lang="en-AU" sz="2000" dirty="0">
                <a:solidFill>
                  <a:srgbClr val="374151"/>
                </a:solidFill>
                <a:latin typeface="Söhne"/>
              </a:rPr>
              <a:t>While the Covenant in Australia has been around since 1999, it has taken many different forms. From 2018, APCO adopted the principles of a circular economy and launched the 2025 National Packaging Targets </a:t>
            </a:r>
          </a:p>
          <a:p>
            <a:pPr marL="171450" indent="-171450">
              <a:buFont typeface="Arial"/>
              <a:buChar char="•"/>
            </a:pPr>
            <a:r>
              <a:rPr lang="en-AU" sz="2000" dirty="0">
                <a:solidFill>
                  <a:srgbClr val="374151"/>
                </a:solidFill>
                <a:latin typeface="Söhne"/>
              </a:rPr>
              <a:t>Since then, the team has grown to over 40 staff working across ANZ </a:t>
            </a:r>
          </a:p>
          <a:p>
            <a:pPr marL="171450" indent="-171450">
              <a:buFont typeface="Arial"/>
              <a:buChar char="•"/>
            </a:pPr>
            <a:r>
              <a:rPr lang="en-AU" sz="2000" dirty="0">
                <a:solidFill>
                  <a:srgbClr val="374151"/>
                </a:solidFill>
                <a:latin typeface="Söhne"/>
              </a:rPr>
              <a:t>Call out that APCO is not an industry association from 2018, our governance model started to reflect the intention to support environmental outcomes and now has independent, skills based, industry and member brand owner directors </a:t>
            </a:r>
          </a:p>
          <a:p>
            <a:endParaRPr lang="en-AU" sz="2000" dirty="0">
              <a:solidFill>
                <a:srgbClr val="374151"/>
              </a:solidFill>
              <a:latin typeface="Söhne"/>
            </a:endParaRPr>
          </a:p>
          <a:p>
            <a:pPr algn="l"/>
            <a:endParaRPr lang="en-AU" sz="2000" b="0" i="0" dirty="0">
              <a:solidFill>
                <a:srgbClr val="374151"/>
              </a:solidFill>
              <a:effectLst/>
              <a:latin typeface="Söhne"/>
            </a:endParaRPr>
          </a:p>
        </p:txBody>
      </p:sp>
    </p:spTree>
    <p:extLst>
      <p:ext uri="{BB962C8B-B14F-4D97-AF65-F5344CB8AC3E}">
        <p14:creationId xmlns:p14="http://schemas.microsoft.com/office/powerpoint/2010/main" val="244537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541338" y="757238"/>
            <a:ext cx="6719887" cy="3779837"/>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r>
              <a:rPr lang="en-US" sz="1900" dirty="0">
                <a:latin typeface="Calibri" panose="020F0502020204030204" pitchFamily="34" charset="0"/>
                <a:ea typeface="Calibri" panose="020F0502020204030204" pitchFamily="34" charset="0"/>
              </a:rPr>
              <a:t>But really, we exist because of policies and regulation that have been put into effect to reduce packaging waste and improve circularity.</a:t>
            </a:r>
          </a:p>
          <a:p>
            <a:endParaRPr lang="en-US" sz="1900" dirty="0">
              <a:latin typeface="Calibri" panose="020F0502020204030204" pitchFamily="34" charset="0"/>
              <a:ea typeface="Calibri" panose="020F0502020204030204" pitchFamily="34" charset="0"/>
            </a:endParaRPr>
          </a:p>
          <a:p>
            <a:pPr algn="l"/>
            <a:r>
              <a:rPr lang="en-AU" sz="1800" b="0" i="0" dirty="0">
                <a:solidFill>
                  <a:srgbClr val="374151"/>
                </a:solidFill>
                <a:effectLst/>
                <a:latin typeface="Söhne"/>
              </a:rPr>
              <a:t>Two major programs:</a:t>
            </a:r>
          </a:p>
          <a:p>
            <a:pPr marL="342900" indent="-342900" algn="l">
              <a:buFont typeface="Arial" panose="020B0604020202020204" pitchFamily="34" charset="0"/>
              <a:buChar char="•"/>
            </a:pPr>
            <a:r>
              <a:rPr lang="en-AU" sz="1800" b="0" i="0" dirty="0">
                <a:solidFill>
                  <a:srgbClr val="374151"/>
                </a:solidFill>
                <a:effectLst/>
                <a:latin typeface="Söhne"/>
              </a:rPr>
              <a:t>Primary responsibility is to help organisations acquit their obligations under the NEPM by providing a streamlined reporting process to governments and providing the resources to help them improve their packaging.</a:t>
            </a:r>
          </a:p>
          <a:p>
            <a:pPr marL="342900" indent="-342900" algn="l">
              <a:buFont typeface="Arial" panose="020B0604020202020204" pitchFamily="34" charset="0"/>
              <a:buChar char="•"/>
            </a:pPr>
            <a:r>
              <a:rPr lang="en-AU" sz="1800" b="0" i="0" dirty="0">
                <a:solidFill>
                  <a:srgbClr val="374151"/>
                </a:solidFill>
                <a:effectLst/>
                <a:latin typeface="Söhne"/>
              </a:rPr>
              <a:t>Australasian Recycling Label is a voluntary program that helps organisations both improve their design and be able to communicate to consumers the correct disposal pathway for the packaging.</a:t>
            </a:r>
          </a:p>
        </p:txBody>
      </p:sp>
    </p:spTree>
    <p:extLst>
      <p:ext uri="{BB962C8B-B14F-4D97-AF65-F5344CB8AC3E}">
        <p14:creationId xmlns:p14="http://schemas.microsoft.com/office/powerpoint/2010/main" val="69397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458788" y="720725"/>
            <a:ext cx="6397625" cy="3598863"/>
          </a:xfrm>
          <a:prstGeom prst="rect">
            <a:avLst/>
          </a:prstGeom>
        </p:spPr>
        <p:txBody>
          <a:bodyPr/>
          <a:lstStyle/>
          <a:p>
            <a:endParaRPr/>
          </a:p>
        </p:txBody>
      </p:sp>
      <p:sp>
        <p:nvSpPr>
          <p:cNvPr id="117" name="Shape 117"/>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72235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541338" y="757238"/>
            <a:ext cx="6719887" cy="3779837"/>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algn="l"/>
            <a:endParaRPr lang="en-AU" sz="2000" b="0" i="0" dirty="0">
              <a:solidFill>
                <a:srgbClr val="374151"/>
              </a:solidFill>
              <a:effectLst/>
              <a:latin typeface="Söhne"/>
            </a:endParaRPr>
          </a:p>
        </p:txBody>
      </p:sp>
    </p:spTree>
    <p:extLst>
      <p:ext uri="{BB962C8B-B14F-4D97-AF65-F5344CB8AC3E}">
        <p14:creationId xmlns:p14="http://schemas.microsoft.com/office/powerpoint/2010/main" val="160278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541338" y="757238"/>
            <a:ext cx="6719887" cy="3779837"/>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algn="l"/>
            <a:endParaRPr lang="en-AU" sz="2000" b="0" i="0" dirty="0">
              <a:solidFill>
                <a:srgbClr val="374151"/>
              </a:solidFill>
              <a:effectLst/>
              <a:latin typeface="Söhne"/>
            </a:endParaRPr>
          </a:p>
        </p:txBody>
      </p:sp>
    </p:spTree>
    <p:extLst>
      <p:ext uri="{BB962C8B-B14F-4D97-AF65-F5344CB8AC3E}">
        <p14:creationId xmlns:p14="http://schemas.microsoft.com/office/powerpoint/2010/main" val="3983615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The SPGs are there to help organisations meet the National Packaging Targets. Last year, we released a report on how we are tracking on those targets.</a:t>
            </a:r>
          </a:p>
          <a:p>
            <a:endParaRPr lang="en-AU" dirty="0">
              <a:cs typeface="Calibri"/>
            </a:endParaRPr>
          </a:p>
          <a:p>
            <a:r>
              <a:rPr lang="en-AU" dirty="0">
                <a:cs typeface="Calibri"/>
              </a:rPr>
              <a:t>Target 1: As you can see, we are making reasonable progress towards recyclability, hitting 86%.  We are now commissioning a deep analysis of the remaining 14%.  This tail comprises a great many little products and components, each comprising less than 1% of this segment.  APCO is exploring which of these can be solved, what is not actually packaging and where the line of diminishing returns suggests we should focus on the other higher impact projects that are better able to shift the dial on recovery. </a:t>
            </a:r>
          </a:p>
          <a:p>
            <a:endParaRPr lang="en-AU" dirty="0">
              <a:cs typeface="Calibri"/>
            </a:endParaRPr>
          </a:p>
          <a:p>
            <a:r>
              <a:rPr lang="en-AU" dirty="0">
                <a:cs typeface="Calibri"/>
              </a:rPr>
              <a:t>We are doing this because the other targets still need serious attention to bend the trend line </a:t>
            </a:r>
          </a:p>
          <a:p>
            <a:endParaRPr lang="en-AU" dirty="0">
              <a:cs typeface="Calibri"/>
            </a:endParaRPr>
          </a:p>
          <a:p>
            <a:r>
              <a:rPr lang="en-AU" dirty="0">
                <a:cs typeface="Calibri"/>
              </a:rPr>
              <a:t>Target 2: Recycled content is 11% below target, but the technical potential of some materials is much higher than 50%.  To lift this number we need to get polymers with high potential, delivering at high potential. And we need to work on specs and design to get other polymers up to the quality and consistency that is needed to create a demand pull through.</a:t>
            </a:r>
          </a:p>
          <a:p>
            <a:r>
              <a:rPr lang="en-AU" dirty="0">
                <a:cs typeface="Calibri"/>
              </a:rPr>
              <a:t>Our committees will work across R&amp;D, government and industry to remove barriers and stimulate end-demand for recycled polymers. This forms a key plank of our strategy going forward </a:t>
            </a:r>
            <a:endParaRPr lang="en-AU" dirty="0"/>
          </a:p>
          <a:p>
            <a:endParaRPr lang="en-AU" dirty="0">
              <a:cs typeface="Calibri"/>
            </a:endParaRPr>
          </a:p>
          <a:p>
            <a:r>
              <a:rPr lang="en-AU" dirty="0">
                <a:cs typeface="Calibri"/>
              </a:rPr>
              <a:t>Target 4: SUPPS is coming down.  The 2021 data shows a 28% reduction.  That’s a minor increase on the previous year's data. But this is 2020-2021 data and there is likely to be some covid impacts in this year.  The data is not yet showing the full impact of bans that have come in subsequently,  so a good target to watch in the next couple of years as those bans take effect.</a:t>
            </a:r>
          </a:p>
          <a:p>
            <a:endParaRPr lang="en-AU" dirty="0">
              <a:cs typeface="Calibri"/>
            </a:endParaRPr>
          </a:p>
          <a:p>
            <a:r>
              <a:rPr lang="en-AU" dirty="0">
                <a:cs typeface="Calibri"/>
              </a:rPr>
              <a:t>Target 3: Saving this one for last because clearly this will be a major focus for APCO and industry in the year ahead.  Plastics packaging being recycled or composted, languishing at 18% on a 70% target and definitely in need of some love and attention. The Rigid and Flexibles materials stewardship committees are likely to be our busiest in the year ahead.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F593A-DFD9-4366-A767-20740A379164}"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453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chart from our summary fact sheet further illustrates that we have a system problem, with 2/3 of recyclable materials not making it through the value chain to be remade into new goods.</a:t>
            </a:r>
            <a:endParaRPr lang="en-AU" dirty="0">
              <a:cs typeface="Calibri"/>
            </a:endParaRPr>
          </a:p>
          <a:p>
            <a:endParaRPr lang="en-US" dirty="0">
              <a:cs typeface="Calibri"/>
            </a:endParaRPr>
          </a:p>
          <a:p>
            <a:r>
              <a:rPr lang="en-US" dirty="0">
                <a:cs typeface="Calibri"/>
              </a:rPr>
              <a:t>That’s why we are refreshing and restructuring our committees to focus on the end-to-end value chain,  and on delivering not just the avoidance of landfill, but working towards highest and best outcomes for key materials</a:t>
            </a:r>
          </a:p>
          <a:p>
            <a:endParaRPr lang="en-US" dirty="0">
              <a:cs typeface="Calibri"/>
            </a:endParaRPr>
          </a:p>
          <a:p>
            <a:r>
              <a:rPr lang="en-US" dirty="0">
                <a:cs typeface="Calibri"/>
              </a:rPr>
              <a:t>This fresh perspective and increased ambition needs fresh minds with a passion to help us accelerate the change, not only to deliver against the 2025 targets but to set our sights on the ambition beyond – a circular economy for packaging.  </a:t>
            </a:r>
          </a:p>
          <a:p>
            <a:endParaRPr lang="en-US" dirty="0">
              <a:cs typeface="Calibri"/>
            </a:endParaRPr>
          </a:p>
          <a:p>
            <a:r>
              <a:rPr lang="en-US" dirty="0">
                <a:cs typeface="Calibri"/>
              </a:rPr>
              <a:t>To have impact everyone in the value chain needs to play their part and be confident that others are playing theirs.</a:t>
            </a:r>
          </a:p>
        </p:txBody>
      </p:sp>
      <p:sp>
        <p:nvSpPr>
          <p:cNvPr id="4" name="Slide Number Placeholder 3"/>
          <p:cNvSpPr>
            <a:spLocks noGrp="1"/>
          </p:cNvSpPr>
          <p:nvPr>
            <p:ph type="sldNum" sz="quarter" idx="5"/>
          </p:nvPr>
        </p:nvSpPr>
        <p:spPr/>
        <p:txBody>
          <a:bodyPr/>
          <a:lstStyle/>
          <a:p>
            <a:fld id="{D95A0102-A4F6-420A-BB25-03CA508D2965}" type="slidenum">
              <a:rPr lang="en-AU" smtClean="0"/>
              <a:t>9</a:t>
            </a:fld>
            <a:endParaRPr lang="en-AU"/>
          </a:p>
        </p:txBody>
      </p:sp>
    </p:spTree>
    <p:extLst>
      <p:ext uri="{BB962C8B-B14F-4D97-AF65-F5344CB8AC3E}">
        <p14:creationId xmlns:p14="http://schemas.microsoft.com/office/powerpoint/2010/main" val="292202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7445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lang="en-US"/>
              <a:t>Click to edit Master title style</a:t>
            </a:r>
            <a:endParaRPr/>
          </a:p>
        </p:txBody>
      </p:sp>
      <p:sp>
        <p:nvSpPr>
          <p:cNvPr id="21"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7/19/2023</a:t>
            </a:fld>
            <a:endParaRPr lang="en-US" dirty="0"/>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30279704"/>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8" y="6404293"/>
            <a:ext cx="258623"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Lst>
  <p:transition spd="med"/>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8" marR="0" indent="-320038"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package" Target="../embeddings/Microsoft_Word_Document.docx"/><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p:cNvSpPr/>
          <p:nvPr/>
        </p:nvSpPr>
        <p:spPr>
          <a:xfrm>
            <a:off x="-866" y="75340"/>
            <a:ext cx="12193507" cy="65812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62" y="21263"/>
                  <a:pt x="7302" y="20328"/>
                  <a:pt x="10875" y="18804"/>
                </a:cubicBezTo>
                <a:cubicBezTo>
                  <a:pt x="14549" y="17237"/>
                  <a:pt x="18139" y="15054"/>
                  <a:pt x="21600" y="12284"/>
                </a:cubicBezTo>
                <a:lnTo>
                  <a:pt x="21600" y="21"/>
                </a:lnTo>
                <a:lnTo>
                  <a:pt x="2" y="0"/>
                </a:lnTo>
                <a:lnTo>
                  <a:pt x="0" y="21600"/>
                </a:lnTo>
                <a:close/>
              </a:path>
            </a:pathLst>
          </a:custGeom>
          <a:solidFill>
            <a:srgbClr val="779B49"/>
          </a:solidFill>
          <a:ln w="12700">
            <a:solidFill>
              <a:srgbClr val="66963B"/>
            </a:solidFill>
            <a:miter/>
          </a:ln>
        </p:spPr>
        <p:txBody>
          <a:bodyPr lIns="45718" tIns="45718" rIns="45718" bIns="45718"/>
          <a:lstStyle/>
          <a:p>
            <a:pPr>
              <a:defRPr>
                <a:latin typeface="+mj-lt"/>
                <a:ea typeface="+mj-ea"/>
                <a:cs typeface="+mj-cs"/>
                <a:sym typeface="Calibri"/>
              </a:defRPr>
            </a:pPr>
            <a:endParaRPr/>
          </a:p>
        </p:txBody>
      </p:sp>
      <p:sp>
        <p:nvSpPr>
          <p:cNvPr id="71" name="TextBox 2"/>
          <p:cNvSpPr txBox="1"/>
          <p:nvPr/>
        </p:nvSpPr>
        <p:spPr>
          <a:xfrm>
            <a:off x="891613" y="5457526"/>
            <a:ext cx="3896144" cy="4001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p>
            <a:pPr>
              <a:defRPr sz="2000" b="1">
                <a:solidFill>
                  <a:srgbClr val="FFFFFF"/>
                </a:solidFill>
                <a:latin typeface="Arial"/>
                <a:ea typeface="Arial"/>
                <a:cs typeface="Arial"/>
                <a:sym typeface="Arial"/>
              </a:defRPr>
            </a:pPr>
            <a:r>
              <a:rPr lang="en-US" dirty="0">
                <a:latin typeface="Raleway" pitchFamily="2" charset="0"/>
              </a:rPr>
              <a:t>24 July 2023</a:t>
            </a:r>
            <a:endParaRPr dirty="0">
              <a:latin typeface="Raleway" pitchFamily="2" charset="0"/>
            </a:endParaRPr>
          </a:p>
        </p:txBody>
      </p:sp>
      <p:sp>
        <p:nvSpPr>
          <p:cNvPr id="72" name="Shape"/>
          <p:cNvSpPr/>
          <p:nvPr/>
        </p:nvSpPr>
        <p:spPr>
          <a:xfrm>
            <a:off x="-6443" y="-2852"/>
            <a:ext cx="12204654" cy="4652536"/>
          </a:xfrm>
          <a:custGeom>
            <a:avLst/>
            <a:gdLst/>
            <a:ahLst/>
            <a:cxnLst>
              <a:cxn ang="0">
                <a:pos x="wd2" y="hd2"/>
              </a:cxn>
              <a:cxn ang="5400000">
                <a:pos x="wd2" y="hd2"/>
              </a:cxn>
              <a:cxn ang="10800000">
                <a:pos x="wd2" y="hd2"/>
              </a:cxn>
              <a:cxn ang="16200000">
                <a:pos x="wd2" y="hd2"/>
              </a:cxn>
            </a:cxnLst>
            <a:rect l="0" t="0" r="r" b="b"/>
            <a:pathLst>
              <a:path w="21600" h="21357" extrusionOk="0">
                <a:moveTo>
                  <a:pt x="22" y="20843"/>
                </a:moveTo>
                <a:cubicBezTo>
                  <a:pt x="3630" y="21600"/>
                  <a:pt x="7254" y="21520"/>
                  <a:pt x="10852" y="20608"/>
                </a:cubicBezTo>
                <a:cubicBezTo>
                  <a:pt x="14481" y="19687"/>
                  <a:pt x="18071" y="17922"/>
                  <a:pt x="21578" y="15334"/>
                </a:cubicBezTo>
                <a:lnTo>
                  <a:pt x="21600" y="0"/>
                </a:lnTo>
                <a:lnTo>
                  <a:pt x="0" y="0"/>
                </a:lnTo>
                <a:lnTo>
                  <a:pt x="22" y="20843"/>
                </a:lnTo>
                <a:close/>
              </a:path>
            </a:pathLst>
          </a:custGeom>
          <a:solidFill>
            <a:srgbClr val="333D47"/>
          </a:solidFill>
          <a:ln w="12700">
            <a:noFill/>
            <a:miter/>
          </a:ln>
        </p:spPr>
        <p:txBody>
          <a:bodyPr lIns="45718" tIns="45718" rIns="45718" bIns="45718"/>
          <a:lstStyle/>
          <a:p>
            <a:pPr>
              <a:defRPr>
                <a:latin typeface="+mj-lt"/>
                <a:ea typeface="+mj-ea"/>
                <a:cs typeface="+mj-cs"/>
                <a:sym typeface="Calibri"/>
              </a:defRPr>
            </a:pPr>
            <a:endParaRPr/>
          </a:p>
        </p:txBody>
      </p:sp>
      <p:sp>
        <p:nvSpPr>
          <p:cNvPr id="73" name="TextBox 1"/>
          <p:cNvSpPr txBox="1"/>
          <p:nvPr/>
        </p:nvSpPr>
        <p:spPr>
          <a:xfrm>
            <a:off x="891613" y="459474"/>
            <a:ext cx="9783235" cy="490903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p>
            <a:pPr>
              <a:defRPr sz="3500">
                <a:solidFill>
                  <a:srgbClr val="FFFFFF"/>
                </a:solidFill>
                <a:latin typeface="Arial"/>
                <a:ea typeface="Arial"/>
                <a:cs typeface="Arial"/>
                <a:sym typeface="Arial"/>
              </a:defRPr>
            </a:pPr>
            <a:br>
              <a:rPr dirty="0"/>
            </a:br>
            <a:r>
              <a:rPr lang="en-US" sz="6600" b="1" dirty="0">
                <a:solidFill>
                  <a:srgbClr val="F6F6F4"/>
                </a:solidFill>
                <a:latin typeface="Raleway" pitchFamily="2" charset="0"/>
              </a:rPr>
              <a:t>Working to design and recover sustainable packaging</a:t>
            </a:r>
          </a:p>
          <a:p>
            <a:pPr>
              <a:defRPr sz="3500">
                <a:solidFill>
                  <a:srgbClr val="FFFFFF"/>
                </a:solidFill>
                <a:latin typeface="Arial"/>
                <a:ea typeface="Arial"/>
                <a:cs typeface="Arial"/>
                <a:sym typeface="Arial"/>
              </a:defRPr>
            </a:pPr>
            <a:br>
              <a:rPr sz="4000" b="1" dirty="0">
                <a:solidFill>
                  <a:srgbClr val="F6F6F4"/>
                </a:solidFill>
                <a:latin typeface="Raleway" pitchFamily="2" charset="0"/>
              </a:rPr>
            </a:br>
            <a:r>
              <a:rPr lang="en-US" sz="4000" dirty="0">
                <a:solidFill>
                  <a:srgbClr val="F6F6F4"/>
                </a:solidFill>
                <a:latin typeface="Raleway" pitchFamily="2" charset="0"/>
              </a:rPr>
              <a:t>Using the ARL &amp; SPGs</a:t>
            </a:r>
            <a:endParaRPr sz="3500" dirty="0">
              <a:solidFill>
                <a:srgbClr val="FFFFFF"/>
              </a:solidFill>
              <a:latin typeface="Raleway" pitchFamily="2" charset="0"/>
              <a:cs typeface="Arial"/>
            </a:endParaRPr>
          </a:p>
        </p:txBody>
      </p:sp>
      <p:pic>
        <p:nvPicPr>
          <p:cNvPr id="74" name="Picture 5" descr="Picture 5"/>
          <p:cNvPicPr>
            <a:picLocks noChangeAspect="1"/>
          </p:cNvPicPr>
          <p:nvPr/>
        </p:nvPicPr>
        <p:blipFill>
          <a:blip r:embed="rId3"/>
          <a:stretch>
            <a:fillRect/>
          </a:stretch>
        </p:blipFill>
        <p:spPr>
          <a:xfrm>
            <a:off x="8891892" y="5613955"/>
            <a:ext cx="2898299" cy="898473"/>
          </a:xfrm>
          <a:prstGeom prst="rect">
            <a:avLst/>
          </a:prstGeom>
          <a:ln w="12700">
            <a:miter lim="400000"/>
          </a:ln>
        </p:spPr>
      </p:pic>
    </p:spTree>
    <p:extLst>
      <p:ext uri="{BB962C8B-B14F-4D97-AF65-F5344CB8AC3E}">
        <p14:creationId xmlns:p14="http://schemas.microsoft.com/office/powerpoint/2010/main" val="262640856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lide Number"/>
          <p:cNvSpPr txBox="1">
            <a:spLocks noGrp="1"/>
          </p:cNvSpPr>
          <p:nvPr>
            <p:ph type="sldNum" sz="quarter" idx="4294967295"/>
          </p:nvPr>
        </p:nvSpPr>
        <p:spPr>
          <a:xfrm>
            <a:off x="23723600" y="611188"/>
            <a:ext cx="350838" cy="36036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chor="t"/>
          <a:lstStyle/>
          <a:p>
            <a:fld id="{86CB4B4D-7CA3-9044-876B-883B54F8677D}" type="slidenum">
              <a:rPr/>
              <a:t>10</a:t>
            </a:fld>
            <a:endParaRPr/>
          </a:p>
        </p:txBody>
      </p:sp>
      <p:grpSp>
        <p:nvGrpSpPr>
          <p:cNvPr id="178" name="Group"/>
          <p:cNvGrpSpPr/>
          <p:nvPr/>
        </p:nvGrpSpPr>
        <p:grpSpPr>
          <a:xfrm>
            <a:off x="11211031" y="5944343"/>
            <a:ext cx="1574837" cy="801828"/>
            <a:chOff x="0" y="0"/>
            <a:chExt cx="1574836" cy="801826"/>
          </a:xfrm>
        </p:grpSpPr>
        <p:sp>
          <p:nvSpPr>
            <p:cNvPr id="176" name="Shape"/>
            <p:cNvSpPr/>
            <p:nvPr/>
          </p:nvSpPr>
          <p:spPr>
            <a:xfrm rot="240000">
              <a:off x="282309" y="43394"/>
              <a:ext cx="1269134" cy="71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064" y="1653"/>
                    <a:pt x="14479" y="2959"/>
                    <a:pt x="10862" y="3913"/>
                  </a:cubicBezTo>
                  <a:cubicBezTo>
                    <a:pt x="7264" y="4862"/>
                    <a:pt x="3640" y="5461"/>
                    <a:pt x="6" y="5708"/>
                  </a:cubicBezTo>
                  <a:lnTo>
                    <a:pt x="0" y="21600"/>
                  </a:lnTo>
                  <a:cubicBezTo>
                    <a:pt x="4099" y="21257"/>
                    <a:pt x="8183" y="20479"/>
                    <a:pt x="12230" y="19270"/>
                  </a:cubicBezTo>
                  <a:cubicBezTo>
                    <a:pt x="15383" y="18328"/>
                    <a:pt x="18508" y="17127"/>
                    <a:pt x="21598" y="15669"/>
                  </a:cubicBezTo>
                  <a:lnTo>
                    <a:pt x="21600" y="0"/>
                  </a:lnTo>
                  <a:close/>
                </a:path>
              </a:pathLst>
            </a:custGeom>
            <a:solidFill>
              <a:srgbClr val="F6F6F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77" name="Circle"/>
            <p:cNvSpPr/>
            <p:nvPr/>
          </p:nvSpPr>
          <p:spPr>
            <a:xfrm rot="240000">
              <a:off x="17777" y="188434"/>
              <a:ext cx="528149" cy="528151"/>
            </a:xfrm>
            <a:prstGeom prst="ellipse">
              <a:avLst/>
            </a:prstGeom>
            <a:solidFill>
              <a:srgbClr val="F6F6F4"/>
            </a:solidFill>
            <a:ln w="12700" cap="flat">
              <a:noFill/>
              <a:miter lim="400000"/>
            </a:ln>
            <a:effectLst/>
          </p:spPr>
          <p:txBody>
            <a:bodyPr wrap="square" lIns="45718" tIns="45718" rIns="45718" bIns="45718" numCol="1" anchor="ctr">
              <a:noAutofit/>
            </a:bodyPr>
            <a:lstStyle/>
            <a:p>
              <a:pPr>
                <a:defRPr>
                  <a:latin typeface="+mj-lt"/>
                  <a:ea typeface="+mj-ea"/>
                  <a:cs typeface="+mj-cs"/>
                  <a:sym typeface="Calibri"/>
                </a:defRPr>
              </a:pPr>
              <a:endParaRPr/>
            </a:p>
          </p:txBody>
        </p:sp>
      </p:grpSp>
      <p:sp>
        <p:nvSpPr>
          <p:cNvPr id="179" name="01"/>
          <p:cNvSpPr txBox="1"/>
          <p:nvPr/>
        </p:nvSpPr>
        <p:spPr>
          <a:xfrm>
            <a:off x="11435714" y="6257713"/>
            <a:ext cx="307131" cy="323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500" b="1">
                <a:latin typeface="Arial"/>
                <a:ea typeface="Arial"/>
                <a:cs typeface="Arial"/>
                <a:sym typeface="Arial"/>
              </a:defRPr>
            </a:lvl1pPr>
          </a:lstStyle>
          <a:p>
            <a:fld id="{951085EB-C9CB-0840-84DF-04FEC114F912}" type="slidenum">
              <a:rPr lang="en-AU" smtClean="0"/>
              <a:t>10</a:t>
            </a:fld>
            <a:endParaRPr/>
          </a:p>
        </p:txBody>
      </p:sp>
      <p:pic>
        <p:nvPicPr>
          <p:cNvPr id="181" name="SlideTemplateAssets_TitleSlide2.png" descr="SlideTemplateAssets_TitleSlide2.png"/>
          <p:cNvPicPr>
            <a:picLocks noChangeAspect="1"/>
          </p:cNvPicPr>
          <p:nvPr/>
        </p:nvPicPr>
        <p:blipFill>
          <a:blip r:embed="rId3"/>
          <a:srcRect b="80085"/>
          <a:stretch>
            <a:fillRect/>
          </a:stretch>
        </p:blipFill>
        <p:spPr>
          <a:xfrm>
            <a:off x="-2" y="-173832"/>
            <a:ext cx="12192004" cy="1399537"/>
          </a:xfrm>
          <a:prstGeom prst="rect">
            <a:avLst/>
          </a:prstGeom>
          <a:ln w="12700">
            <a:miter lim="400000"/>
          </a:ln>
        </p:spPr>
      </p:pic>
      <p:pic>
        <p:nvPicPr>
          <p:cNvPr id="183"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Rectangle 20">
            <a:extLst>
              <a:ext uri="{FF2B5EF4-FFF2-40B4-BE49-F238E27FC236}">
                <a16:creationId xmlns:a16="http://schemas.microsoft.com/office/drawing/2014/main" id="{516BE427-469D-0E66-4261-FB4B682D62DD}"/>
              </a:ext>
            </a:extLst>
          </p:cNvPr>
          <p:cNvSpPr txBox="1"/>
          <p:nvPr/>
        </p:nvSpPr>
        <p:spPr>
          <a:xfrm>
            <a:off x="939977" y="336309"/>
            <a:ext cx="10308428" cy="5539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nchor="t">
            <a:spAutoFit/>
          </a:bodyPr>
          <a:lstStyle/>
          <a:p>
            <a:pPr defTabSz="1828432">
              <a:defRPr sz="3000" b="1">
                <a:solidFill>
                  <a:srgbClr val="779B49"/>
                </a:solidFill>
                <a:latin typeface="Arial"/>
                <a:ea typeface="Arial"/>
                <a:cs typeface="Arial"/>
                <a:sym typeface="Arial"/>
              </a:defRPr>
            </a:pPr>
            <a:r>
              <a:rPr lang="en-US" dirty="0">
                <a:solidFill>
                  <a:srgbClr val="FFFFFF"/>
                </a:solidFill>
                <a:latin typeface="Raleway"/>
              </a:rPr>
              <a:t>Environment Ministers Meeting, 9 June 2023</a:t>
            </a:r>
            <a:endParaRPr lang="en-US" dirty="0">
              <a:solidFill>
                <a:srgbClr val="FFFFFF"/>
              </a:solidFill>
            </a:endParaRPr>
          </a:p>
        </p:txBody>
      </p:sp>
      <p:pic>
        <p:nvPicPr>
          <p:cNvPr id="3" name="Picture 2">
            <a:extLst>
              <a:ext uri="{FF2B5EF4-FFF2-40B4-BE49-F238E27FC236}">
                <a16:creationId xmlns:a16="http://schemas.microsoft.com/office/drawing/2014/main" id="{736886F7-61A3-B2E5-4B27-BF2795019DF0}"/>
              </a:ext>
            </a:extLst>
          </p:cNvPr>
          <p:cNvPicPr>
            <a:picLocks noChangeAspect="1"/>
          </p:cNvPicPr>
          <p:nvPr/>
        </p:nvPicPr>
        <p:blipFill>
          <a:blip r:embed="rId5"/>
          <a:stretch>
            <a:fillRect/>
          </a:stretch>
        </p:blipFill>
        <p:spPr>
          <a:xfrm>
            <a:off x="476839" y="2635274"/>
            <a:ext cx="5425197" cy="2660308"/>
          </a:xfrm>
          <a:prstGeom prst="rect">
            <a:avLst/>
          </a:prstGeom>
        </p:spPr>
      </p:pic>
      <p:cxnSp>
        <p:nvCxnSpPr>
          <p:cNvPr id="6" name="Straight Connector 5">
            <a:extLst>
              <a:ext uri="{FF2B5EF4-FFF2-40B4-BE49-F238E27FC236}">
                <a16:creationId xmlns:a16="http://schemas.microsoft.com/office/drawing/2014/main" id="{C0EA9F80-9EA3-781E-C9F1-25CBF2DEF7F7}"/>
              </a:ext>
            </a:extLst>
          </p:cNvPr>
          <p:cNvCxnSpPr>
            <a:cxnSpLocks/>
          </p:cNvCxnSpPr>
          <p:nvPr/>
        </p:nvCxnSpPr>
        <p:spPr>
          <a:xfrm>
            <a:off x="6875813" y="1662548"/>
            <a:ext cx="0" cy="4682709"/>
          </a:xfrm>
          <a:prstGeom prst="line">
            <a:avLst/>
          </a:prstGeom>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F05E169-E0DC-3D78-AEC5-CFCFBC76502C}"/>
              </a:ext>
            </a:extLst>
          </p:cNvPr>
          <p:cNvSpPr txBox="1"/>
          <p:nvPr/>
        </p:nvSpPr>
        <p:spPr>
          <a:xfrm>
            <a:off x="7338955" y="1662548"/>
            <a:ext cx="4376206" cy="4524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AU" sz="2400" dirty="0">
                <a:solidFill>
                  <a:srgbClr val="000000"/>
                </a:solidFill>
                <a:effectLst/>
                <a:latin typeface="Raleway"/>
                <a:ea typeface="Calibri" panose="020F0502020204030204" pitchFamily="34" charset="0"/>
              </a:rPr>
              <a:t>Packaging will soon be subject to strict new government rules aimed at cutting waste and boosting recycling.</a:t>
            </a:r>
            <a:endParaRPr lang="en-AU" sz="2400" dirty="0">
              <a:effectLst/>
              <a:latin typeface="Raleway"/>
              <a:ea typeface="Calibri" panose="020F0502020204030204" pitchFamily="34" charset="0"/>
            </a:endParaRPr>
          </a:p>
          <a:p>
            <a:endParaRPr lang="en-AU" sz="2400" dirty="0">
              <a:effectLst/>
              <a:latin typeface="Raleway" pitchFamily="2" charset="0"/>
              <a:ea typeface="Calibri" panose="020F0502020204030204" pitchFamily="34" charset="0"/>
            </a:endParaRPr>
          </a:p>
          <a:p>
            <a:pPr marL="285750" indent="-285750">
              <a:buFont typeface="Arial" panose="020B0604020202020204" pitchFamily="34" charset="0"/>
              <a:buChar char="•"/>
            </a:pPr>
            <a:r>
              <a:rPr lang="en-AU" sz="2400" b="1" i="1" dirty="0">
                <a:solidFill>
                  <a:srgbClr val="FF0000"/>
                </a:solidFill>
                <a:effectLst/>
                <a:latin typeface="Raleway"/>
                <a:ea typeface="Calibri" panose="020F0502020204030204" pitchFamily="34" charset="0"/>
              </a:rPr>
              <a:t>Mandatory packaging design standards</a:t>
            </a:r>
            <a:r>
              <a:rPr lang="en-AU" sz="2400" b="1" i="1" dirty="0">
                <a:solidFill>
                  <a:srgbClr val="FF0000"/>
                </a:solidFill>
                <a:latin typeface="Raleway"/>
                <a:ea typeface="Calibri" panose="020F0502020204030204" pitchFamily="34" charset="0"/>
              </a:rPr>
              <a:t> </a:t>
            </a:r>
            <a:endParaRPr lang="en-AU" sz="2400" b="1" i="1" dirty="0">
              <a:solidFill>
                <a:srgbClr val="FF0000"/>
              </a:solidFill>
              <a:effectLst/>
              <a:latin typeface="Raleway" pitchFamily="2" charset="0"/>
              <a:ea typeface="Calibri" panose="020F0502020204030204" pitchFamily="34" charset="0"/>
            </a:endParaRPr>
          </a:p>
          <a:p>
            <a:pPr marL="285750" indent="-285750">
              <a:buFont typeface="Arial" panose="020B0604020202020204" pitchFamily="34" charset="0"/>
              <a:buChar char="•"/>
            </a:pPr>
            <a:endParaRPr lang="en-AU" sz="2400" b="1" i="1" dirty="0">
              <a:solidFill>
                <a:srgbClr val="FF0000"/>
              </a:solidFill>
              <a:latin typeface="Raleway" pitchFamily="2" charset="0"/>
              <a:ea typeface="Calibri" panose="020F0502020204030204" pitchFamily="34" charset="0"/>
            </a:endParaRPr>
          </a:p>
          <a:p>
            <a:pPr marL="285750" indent="-285750">
              <a:buFont typeface="Arial" panose="020B0604020202020204" pitchFamily="34" charset="0"/>
              <a:buChar char="•"/>
            </a:pPr>
            <a:r>
              <a:rPr lang="en-AU" sz="2400" b="1" i="1" dirty="0">
                <a:solidFill>
                  <a:srgbClr val="FF0000"/>
                </a:solidFill>
                <a:latin typeface="Raleway"/>
                <a:ea typeface="Calibri" panose="020F0502020204030204" pitchFamily="34" charset="0"/>
              </a:rPr>
              <a:t>Mandatory </a:t>
            </a:r>
            <a:r>
              <a:rPr lang="en-AU" sz="2400" b="1" i="1" dirty="0">
                <a:solidFill>
                  <a:srgbClr val="FF0000"/>
                </a:solidFill>
                <a:effectLst/>
                <a:latin typeface="Raleway"/>
                <a:ea typeface="Calibri" panose="020F0502020204030204" pitchFamily="34" charset="0"/>
              </a:rPr>
              <a:t>targets – including for recycled content</a:t>
            </a:r>
          </a:p>
        </p:txBody>
      </p:sp>
    </p:spTree>
    <p:extLst>
      <p:ext uri="{BB962C8B-B14F-4D97-AF65-F5344CB8AC3E}">
        <p14:creationId xmlns:p14="http://schemas.microsoft.com/office/powerpoint/2010/main" val="25825389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lide Number"/>
          <p:cNvSpPr txBox="1">
            <a:spLocks noGrp="1"/>
          </p:cNvSpPr>
          <p:nvPr>
            <p:ph type="sldNum" sz="quarter" idx="4294967295"/>
          </p:nvPr>
        </p:nvSpPr>
        <p:spPr>
          <a:xfrm>
            <a:off x="23723600" y="611188"/>
            <a:ext cx="350838" cy="360362"/>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1" tIns="91421" rIns="91421" bIns="91421" anchor="t"/>
          <a:lstStyle/>
          <a:p>
            <a:fld id="{86CB4B4D-7CA3-9044-876B-883B54F8677D}" type="slidenum">
              <a:rPr/>
              <a:t>11</a:t>
            </a:fld>
            <a:endParaRPr/>
          </a:p>
        </p:txBody>
      </p:sp>
      <p:grpSp>
        <p:nvGrpSpPr>
          <p:cNvPr id="178" name="Group"/>
          <p:cNvGrpSpPr/>
          <p:nvPr/>
        </p:nvGrpSpPr>
        <p:grpSpPr>
          <a:xfrm>
            <a:off x="11211031" y="5944343"/>
            <a:ext cx="1574837" cy="801828"/>
            <a:chOff x="0" y="0"/>
            <a:chExt cx="1574836" cy="801826"/>
          </a:xfrm>
        </p:grpSpPr>
        <p:sp>
          <p:nvSpPr>
            <p:cNvPr id="176" name="Shape"/>
            <p:cNvSpPr/>
            <p:nvPr/>
          </p:nvSpPr>
          <p:spPr>
            <a:xfrm rot="240000">
              <a:off x="282309" y="43394"/>
              <a:ext cx="1269134" cy="71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064" y="1653"/>
                    <a:pt x="14479" y="2959"/>
                    <a:pt x="10862" y="3913"/>
                  </a:cubicBezTo>
                  <a:cubicBezTo>
                    <a:pt x="7264" y="4862"/>
                    <a:pt x="3640" y="5461"/>
                    <a:pt x="6" y="5708"/>
                  </a:cubicBezTo>
                  <a:lnTo>
                    <a:pt x="0" y="21600"/>
                  </a:lnTo>
                  <a:cubicBezTo>
                    <a:pt x="4099" y="21257"/>
                    <a:pt x="8183" y="20479"/>
                    <a:pt x="12230" y="19270"/>
                  </a:cubicBezTo>
                  <a:cubicBezTo>
                    <a:pt x="15383" y="18328"/>
                    <a:pt x="18508" y="17127"/>
                    <a:pt x="21598" y="15669"/>
                  </a:cubicBezTo>
                  <a:lnTo>
                    <a:pt x="21600" y="0"/>
                  </a:lnTo>
                  <a:close/>
                </a:path>
              </a:pathLst>
            </a:custGeom>
            <a:solidFill>
              <a:srgbClr val="F6F6F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77" name="Circle"/>
            <p:cNvSpPr/>
            <p:nvPr/>
          </p:nvSpPr>
          <p:spPr>
            <a:xfrm rot="240000">
              <a:off x="17777" y="188434"/>
              <a:ext cx="528149" cy="528151"/>
            </a:xfrm>
            <a:prstGeom prst="ellipse">
              <a:avLst/>
            </a:prstGeom>
            <a:solidFill>
              <a:srgbClr val="F6F6F4"/>
            </a:solidFill>
            <a:ln w="12700" cap="flat">
              <a:noFill/>
              <a:miter lim="400000"/>
            </a:ln>
            <a:effectLst/>
          </p:spPr>
          <p:txBody>
            <a:bodyPr wrap="square" lIns="45718" tIns="45718" rIns="45718" bIns="45718" numCol="1" anchor="ctr">
              <a:noAutofit/>
            </a:bodyPr>
            <a:lstStyle/>
            <a:p>
              <a:pPr>
                <a:defRPr>
                  <a:latin typeface="+mj-lt"/>
                  <a:ea typeface="+mj-ea"/>
                  <a:cs typeface="+mj-cs"/>
                  <a:sym typeface="Calibri"/>
                </a:defRPr>
              </a:pPr>
              <a:endParaRPr/>
            </a:p>
          </p:txBody>
        </p:sp>
      </p:grpSp>
      <p:sp>
        <p:nvSpPr>
          <p:cNvPr id="179" name="01"/>
          <p:cNvSpPr txBox="1"/>
          <p:nvPr/>
        </p:nvSpPr>
        <p:spPr>
          <a:xfrm>
            <a:off x="11435714" y="6257713"/>
            <a:ext cx="307131" cy="3231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a:defRPr sz="1500" b="1">
                <a:latin typeface="Arial"/>
                <a:ea typeface="Arial"/>
                <a:cs typeface="Arial"/>
                <a:sym typeface="Arial"/>
              </a:defRPr>
            </a:lvl1pPr>
          </a:lstStyle>
          <a:p>
            <a:fld id="{951085EB-C9CB-0840-84DF-04FEC114F912}" type="slidenum">
              <a:rPr lang="en-AU" smtClean="0"/>
              <a:t>11</a:t>
            </a:fld>
            <a:endParaRPr/>
          </a:p>
        </p:txBody>
      </p:sp>
      <p:pic>
        <p:nvPicPr>
          <p:cNvPr id="181" name="SlideTemplateAssets_TitleSlide2.png" descr="SlideTemplateAssets_TitleSlide2.png"/>
          <p:cNvPicPr>
            <a:picLocks noChangeAspect="1"/>
          </p:cNvPicPr>
          <p:nvPr/>
        </p:nvPicPr>
        <p:blipFill>
          <a:blip r:embed="rId3"/>
          <a:srcRect b="80085"/>
          <a:stretch>
            <a:fillRect/>
          </a:stretch>
        </p:blipFill>
        <p:spPr>
          <a:xfrm>
            <a:off x="-2" y="-173832"/>
            <a:ext cx="12192004" cy="1399537"/>
          </a:xfrm>
          <a:prstGeom prst="rect">
            <a:avLst/>
          </a:prstGeom>
          <a:ln w="12700">
            <a:miter lim="400000"/>
          </a:ln>
        </p:spPr>
      </p:pic>
      <p:pic>
        <p:nvPicPr>
          <p:cNvPr id="183"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Rectangle 20">
            <a:extLst>
              <a:ext uri="{FF2B5EF4-FFF2-40B4-BE49-F238E27FC236}">
                <a16:creationId xmlns:a16="http://schemas.microsoft.com/office/drawing/2014/main" id="{516BE427-469D-0E66-4261-FB4B682D62DD}"/>
              </a:ext>
            </a:extLst>
          </p:cNvPr>
          <p:cNvSpPr txBox="1"/>
          <p:nvPr/>
        </p:nvSpPr>
        <p:spPr>
          <a:xfrm>
            <a:off x="732778" y="386443"/>
            <a:ext cx="1030842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p>
            <a:pPr defTabSz="1828432">
              <a:defRPr sz="3000" b="1">
                <a:solidFill>
                  <a:srgbClr val="779B49"/>
                </a:solidFill>
                <a:latin typeface="Arial"/>
                <a:ea typeface="Arial"/>
                <a:cs typeface="Arial"/>
                <a:sym typeface="Arial"/>
              </a:defRPr>
            </a:pPr>
            <a:r>
              <a:rPr lang="en-US" dirty="0">
                <a:solidFill>
                  <a:srgbClr val="FFFFFF"/>
                </a:solidFill>
                <a:latin typeface="Raleway"/>
              </a:rPr>
              <a:t>National Environmental Protection Measure reset</a:t>
            </a:r>
            <a:endParaRPr lang="en-US" dirty="0">
              <a:solidFill>
                <a:srgbClr val="FFFFFF"/>
              </a:solidFill>
            </a:endParaRPr>
          </a:p>
        </p:txBody>
      </p:sp>
      <p:sp>
        <p:nvSpPr>
          <p:cNvPr id="4" name="TextBox 3">
            <a:extLst>
              <a:ext uri="{FF2B5EF4-FFF2-40B4-BE49-F238E27FC236}">
                <a16:creationId xmlns:a16="http://schemas.microsoft.com/office/drawing/2014/main" id="{F2E11453-D22C-598E-65B2-672C5B1E1B5A}"/>
              </a:ext>
            </a:extLst>
          </p:cNvPr>
          <p:cNvSpPr txBox="1"/>
          <p:nvPr/>
        </p:nvSpPr>
        <p:spPr>
          <a:xfrm>
            <a:off x="623752" y="1834750"/>
            <a:ext cx="10587278"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buSzPts val="1000"/>
              <a:tabLst>
                <a:tab pos="457200" algn="l"/>
              </a:tabLst>
            </a:pPr>
            <a:r>
              <a:rPr lang="en-AU" sz="2400" b="1" dirty="0">
                <a:effectLst/>
                <a:latin typeface="Raleway" pitchFamily="2" charset="0"/>
                <a:ea typeface="Times New Roman" panose="02020603050405020304" pitchFamily="18" charset="0"/>
              </a:rPr>
              <a:t>Observations and thoughts…</a:t>
            </a:r>
          </a:p>
          <a:p>
            <a:pPr lvl="0">
              <a:buSzPts val="1000"/>
              <a:tabLst>
                <a:tab pos="457200" algn="l"/>
              </a:tabLst>
            </a:pPr>
            <a:endParaRPr lang="en-AU" sz="2400" dirty="0">
              <a:effectLst/>
              <a:latin typeface="Raleway" pitchFamily="2" charset="0"/>
              <a:ea typeface="Times New Roman" panose="02020603050405020304" pitchFamily="18" charset="0"/>
            </a:endParaRPr>
          </a:p>
          <a:p>
            <a:pPr marL="342900" lvl="0" indent="-342900">
              <a:spcBef>
                <a:spcPts val="600"/>
              </a:spcBef>
              <a:buFont typeface="Arial" panose="020B0604020202020204" pitchFamily="34" charset="0"/>
              <a:buChar char="•"/>
            </a:pPr>
            <a:r>
              <a:rPr lang="en-AU" sz="2400" dirty="0">
                <a:solidFill>
                  <a:schemeClr val="tx1"/>
                </a:solidFill>
                <a:latin typeface="Raleway" pitchFamily="2" charset="0"/>
              </a:rPr>
              <a:t>Ambitious reform is coming</a:t>
            </a:r>
          </a:p>
          <a:p>
            <a:pPr marL="342900" lvl="0" indent="-342900">
              <a:spcBef>
                <a:spcPts val="600"/>
              </a:spcBef>
              <a:buFont typeface="Arial" panose="020B0604020202020204" pitchFamily="34" charset="0"/>
              <a:buChar char="•"/>
            </a:pPr>
            <a:r>
              <a:rPr lang="en-AU" sz="2400" dirty="0">
                <a:solidFill>
                  <a:schemeClr val="tx1"/>
                </a:solidFill>
                <a:latin typeface="Raleway" pitchFamily="2" charset="0"/>
              </a:rPr>
              <a:t>Framework will include mandatory design rules and targets</a:t>
            </a:r>
          </a:p>
          <a:p>
            <a:pPr marL="342900" lvl="0" indent="-342900">
              <a:spcBef>
                <a:spcPts val="600"/>
              </a:spcBef>
              <a:buFont typeface="Arial" panose="020B0604020202020204" pitchFamily="34" charset="0"/>
              <a:buChar char="•"/>
            </a:pPr>
            <a:r>
              <a:rPr lang="en-AU" sz="2400" dirty="0">
                <a:latin typeface="Raleway" pitchFamily="2" charset="0"/>
              </a:rPr>
              <a:t>Recycled content will become key</a:t>
            </a:r>
            <a:r>
              <a:rPr lang="en-AU" sz="2400" dirty="0">
                <a:solidFill>
                  <a:schemeClr val="tx1"/>
                </a:solidFill>
                <a:latin typeface="Raleway" pitchFamily="2" charset="0"/>
              </a:rPr>
              <a:t> </a:t>
            </a:r>
          </a:p>
          <a:p>
            <a:pPr marL="342900" lvl="0" indent="-342900">
              <a:spcBef>
                <a:spcPts val="600"/>
              </a:spcBef>
              <a:buFont typeface="Arial" panose="020B0604020202020204" pitchFamily="34" charset="0"/>
              <a:buChar char="•"/>
            </a:pPr>
            <a:r>
              <a:rPr lang="en-AU" sz="2400" dirty="0">
                <a:solidFill>
                  <a:schemeClr val="tx1"/>
                </a:solidFill>
                <a:latin typeface="Raleway" pitchFamily="2" charset="0"/>
              </a:rPr>
              <a:t>Governments are analysing options </a:t>
            </a:r>
          </a:p>
          <a:p>
            <a:pPr marL="342900" lvl="0" indent="-342900">
              <a:spcBef>
                <a:spcPts val="600"/>
              </a:spcBef>
              <a:buFont typeface="Arial" panose="020B0604020202020204" pitchFamily="34" charset="0"/>
              <a:buChar char="•"/>
            </a:pPr>
            <a:r>
              <a:rPr lang="en-AU" sz="2400" dirty="0">
                <a:solidFill>
                  <a:schemeClr val="tx1"/>
                </a:solidFill>
                <a:latin typeface="Raleway" pitchFamily="2" charset="0"/>
              </a:rPr>
              <a:t>Need for jurisdictions to be aligned </a:t>
            </a:r>
          </a:p>
          <a:p>
            <a:pPr marL="342900" lvl="0" indent="-342900">
              <a:spcBef>
                <a:spcPts val="600"/>
              </a:spcBef>
              <a:buFont typeface="Arial" panose="020B0604020202020204" pitchFamily="34" charset="0"/>
              <a:buChar char="•"/>
            </a:pPr>
            <a:r>
              <a:rPr lang="en-AU" sz="2400" dirty="0">
                <a:solidFill>
                  <a:schemeClr val="tx1"/>
                </a:solidFill>
                <a:latin typeface="Raleway" pitchFamily="2" charset="0"/>
              </a:rPr>
              <a:t>Reformed framework in place by 2025</a:t>
            </a:r>
          </a:p>
          <a:p>
            <a:pPr marL="342900" lvl="0" indent="-342900">
              <a:spcBef>
                <a:spcPts val="600"/>
              </a:spcBef>
              <a:buFont typeface="Arial" panose="020B0604020202020204" pitchFamily="34" charset="0"/>
              <a:buChar char="•"/>
            </a:pPr>
            <a:r>
              <a:rPr lang="en-AU" sz="2400" dirty="0">
                <a:solidFill>
                  <a:schemeClr val="tx1"/>
                </a:solidFill>
                <a:latin typeface="Raleway" pitchFamily="2" charset="0"/>
              </a:rPr>
              <a:t>Consultation is coming</a:t>
            </a:r>
          </a:p>
          <a:p>
            <a:pPr marL="342900" lvl="0" indent="-342900">
              <a:spcBef>
                <a:spcPts val="600"/>
              </a:spcBef>
              <a:buFont typeface="Arial" panose="020B0604020202020204" pitchFamily="34" charset="0"/>
              <a:buChar char="•"/>
            </a:pPr>
            <a:r>
              <a:rPr lang="en-AU" sz="2400" dirty="0">
                <a:solidFill>
                  <a:schemeClr val="tx1"/>
                </a:solidFill>
                <a:latin typeface="Raleway" pitchFamily="2" charset="0"/>
              </a:rPr>
              <a:t>Decisions by ministers over the next 12 months</a:t>
            </a:r>
          </a:p>
        </p:txBody>
      </p:sp>
    </p:spTree>
    <p:extLst>
      <p:ext uri="{BB962C8B-B14F-4D97-AF65-F5344CB8AC3E}">
        <p14:creationId xmlns:p14="http://schemas.microsoft.com/office/powerpoint/2010/main" val="55234039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lide Number"/>
          <p:cNvSpPr txBox="1">
            <a:spLocks noGrp="1"/>
          </p:cNvSpPr>
          <p:nvPr>
            <p:ph type="sldNum" sz="quarter" idx="4294967295"/>
          </p:nvPr>
        </p:nvSpPr>
        <p:spPr>
          <a:xfrm>
            <a:off x="23732716" y="611188"/>
            <a:ext cx="341722" cy="369294"/>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vert="horz" wrap="none" lIns="91421" tIns="91421" rIns="91421" bIns="91421" rtlCol="0" anchor="t">
            <a:spAutoFit/>
          </a:bodyPr>
          <a:lstStyle/>
          <a:p>
            <a:fld id="{86CB4B4D-7CA3-9044-876B-883B54F8677D}" type="slidenum">
              <a:rPr/>
              <a:t>12</a:t>
            </a:fld>
            <a:endParaRPr/>
          </a:p>
        </p:txBody>
      </p:sp>
      <p:grpSp>
        <p:nvGrpSpPr>
          <p:cNvPr id="178" name="Group"/>
          <p:cNvGrpSpPr/>
          <p:nvPr/>
        </p:nvGrpSpPr>
        <p:grpSpPr>
          <a:xfrm>
            <a:off x="11211032" y="5944343"/>
            <a:ext cx="1574837" cy="801828"/>
            <a:chOff x="0" y="0"/>
            <a:chExt cx="1574836" cy="801826"/>
          </a:xfrm>
        </p:grpSpPr>
        <p:sp>
          <p:nvSpPr>
            <p:cNvPr id="176" name="Shape"/>
            <p:cNvSpPr/>
            <p:nvPr/>
          </p:nvSpPr>
          <p:spPr>
            <a:xfrm rot="240000">
              <a:off x="282309" y="43394"/>
              <a:ext cx="1269134" cy="71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064" y="1653"/>
                    <a:pt x="14479" y="2959"/>
                    <a:pt x="10862" y="3913"/>
                  </a:cubicBezTo>
                  <a:cubicBezTo>
                    <a:pt x="7264" y="4862"/>
                    <a:pt x="3640" y="5461"/>
                    <a:pt x="6" y="5708"/>
                  </a:cubicBezTo>
                  <a:lnTo>
                    <a:pt x="0" y="21600"/>
                  </a:lnTo>
                  <a:cubicBezTo>
                    <a:pt x="4099" y="21257"/>
                    <a:pt x="8183" y="20479"/>
                    <a:pt x="12230" y="19270"/>
                  </a:cubicBezTo>
                  <a:cubicBezTo>
                    <a:pt x="15383" y="18328"/>
                    <a:pt x="18508" y="17127"/>
                    <a:pt x="21598" y="15669"/>
                  </a:cubicBezTo>
                  <a:lnTo>
                    <a:pt x="21600" y="0"/>
                  </a:lnTo>
                  <a:close/>
                </a:path>
              </a:pathLst>
            </a:custGeom>
            <a:solidFill>
              <a:srgbClr val="F6F6F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177" name="Circle"/>
            <p:cNvSpPr/>
            <p:nvPr/>
          </p:nvSpPr>
          <p:spPr>
            <a:xfrm rot="240000">
              <a:off x="17777" y="188434"/>
              <a:ext cx="528149" cy="528151"/>
            </a:xfrm>
            <a:prstGeom prst="ellipse">
              <a:avLst/>
            </a:prstGeom>
            <a:solidFill>
              <a:srgbClr val="F6F6F4"/>
            </a:solidFill>
            <a:ln w="12700" cap="flat">
              <a:noFill/>
              <a:miter lim="400000"/>
            </a:ln>
            <a:effectLst/>
          </p:spPr>
          <p:txBody>
            <a:bodyPr wrap="square" lIns="45718" tIns="45718" rIns="45718" bIns="45718" numCol="1" anchor="ctr">
              <a:noAutofit/>
            </a:bodyPr>
            <a:lstStyle/>
            <a:p>
              <a:pPr>
                <a:defRPr>
                  <a:latin typeface="+mj-lt"/>
                  <a:ea typeface="+mj-ea"/>
                  <a:cs typeface="+mj-cs"/>
                  <a:sym typeface="Calibri"/>
                </a:defRPr>
              </a:pPr>
              <a:endParaRPr/>
            </a:p>
          </p:txBody>
        </p:sp>
      </p:grpSp>
      <p:sp>
        <p:nvSpPr>
          <p:cNvPr id="179" name="01"/>
          <p:cNvSpPr txBox="1"/>
          <p:nvPr/>
        </p:nvSpPr>
        <p:spPr>
          <a:xfrm>
            <a:off x="11435715" y="6257714"/>
            <a:ext cx="307131" cy="3231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a:defRPr sz="1500" b="1">
                <a:latin typeface="Arial"/>
                <a:ea typeface="Arial"/>
                <a:cs typeface="Arial"/>
                <a:sym typeface="Arial"/>
              </a:defRPr>
            </a:lvl1pPr>
          </a:lstStyle>
          <a:p>
            <a:fld id="{951085EB-C9CB-0840-84DF-04FEC114F912}" type="slidenum">
              <a:rPr lang="en-AU"/>
              <a:t>12</a:t>
            </a:fld>
            <a:endParaRPr/>
          </a:p>
        </p:txBody>
      </p:sp>
      <p:pic>
        <p:nvPicPr>
          <p:cNvPr id="181" name="SlideTemplateAssets_TitleSlide2.png" descr="SlideTemplateAssets_TitleSlide2.png"/>
          <p:cNvPicPr>
            <a:picLocks noChangeAspect="1"/>
          </p:cNvPicPr>
          <p:nvPr/>
        </p:nvPicPr>
        <p:blipFill>
          <a:blip r:embed="rId3"/>
          <a:srcRect b="80085"/>
          <a:stretch>
            <a:fillRect/>
          </a:stretch>
        </p:blipFill>
        <p:spPr>
          <a:xfrm>
            <a:off x="-2" y="-173832"/>
            <a:ext cx="12192004" cy="1399537"/>
          </a:xfrm>
          <a:prstGeom prst="rect">
            <a:avLst/>
          </a:prstGeom>
          <a:ln w="12700">
            <a:miter lim="400000"/>
          </a:ln>
        </p:spPr>
      </p:pic>
      <p:sp>
        <p:nvSpPr>
          <p:cNvPr id="182" name="Rectangle 20"/>
          <p:cNvSpPr txBox="1"/>
          <p:nvPr/>
        </p:nvSpPr>
        <p:spPr>
          <a:xfrm>
            <a:off x="286486" y="241841"/>
            <a:ext cx="8625678" cy="5539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nchor="t">
            <a:spAutoFit/>
          </a:bodyPr>
          <a:lstStyle/>
          <a:p>
            <a:pPr defTabSz="1828523">
              <a:defRPr sz="3000" b="1">
                <a:solidFill>
                  <a:srgbClr val="779B49"/>
                </a:solidFill>
                <a:latin typeface="Arial"/>
                <a:ea typeface="Arial"/>
                <a:cs typeface="Arial"/>
                <a:sym typeface="Arial"/>
              </a:defRPr>
            </a:pPr>
            <a:r>
              <a:rPr lang="en-US" sz="3000" dirty="0">
                <a:solidFill>
                  <a:srgbClr val="FFFFFF"/>
                </a:solidFill>
                <a:latin typeface="Raleway" pitchFamily="2" charset="0"/>
                <a:cs typeface="Arial" panose="020B0604020202020204" pitchFamily="34" charset="0"/>
              </a:rPr>
              <a:t>Preparing for a stronger co-regulatory model. </a:t>
            </a:r>
          </a:p>
        </p:txBody>
      </p:sp>
      <p:pic>
        <p:nvPicPr>
          <p:cNvPr id="183"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7" name="Subtitle 2">
            <a:extLst>
              <a:ext uri="{FF2B5EF4-FFF2-40B4-BE49-F238E27FC236}">
                <a16:creationId xmlns:a16="http://schemas.microsoft.com/office/drawing/2014/main" id="{749DD5B3-ABD4-DE35-DE7B-203EE17769CA}"/>
              </a:ext>
            </a:extLst>
          </p:cNvPr>
          <p:cNvSpPr txBox="1"/>
          <p:nvPr/>
        </p:nvSpPr>
        <p:spPr>
          <a:xfrm>
            <a:off x="633115" y="4331729"/>
            <a:ext cx="3469501" cy="95822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08718" tIns="108718" rIns="108718" bIns="108718" anchor="t">
            <a:spAutoFit/>
          </a:bodyPr>
          <a:lstStyle>
            <a:lvl1pPr marL="160420" indent="-160420" defTabSz="1087636">
              <a:spcBef>
                <a:spcPts val="600"/>
              </a:spcBef>
              <a:buSzPct val="100000"/>
              <a:buChar char="•"/>
              <a:defRPr sz="1600">
                <a:solidFill>
                  <a:srgbClr val="343F48"/>
                </a:solidFill>
                <a:latin typeface="Arial"/>
                <a:ea typeface="Arial"/>
                <a:cs typeface="Arial"/>
                <a:sym typeface="Arial"/>
              </a:defRPr>
            </a:lvl1pPr>
          </a:lstStyle>
          <a:p>
            <a:pPr marL="0" indent="0">
              <a:buNone/>
            </a:pPr>
            <a:r>
              <a:rPr lang="en-US" dirty="0">
                <a:solidFill>
                  <a:schemeClr val="tx1"/>
                </a:solidFill>
                <a:latin typeface="Raleway" pitchFamily="2" charset="0"/>
              </a:rPr>
              <a:t>Between now and 2025, action is needed to </a:t>
            </a:r>
            <a:r>
              <a:rPr lang="en-US" b="1" dirty="0">
                <a:solidFill>
                  <a:schemeClr val="tx1"/>
                </a:solidFill>
                <a:latin typeface="Raleway" pitchFamily="2" charset="0"/>
              </a:rPr>
              <a:t>accelerate progress towards the 2025 Targets. </a:t>
            </a:r>
          </a:p>
        </p:txBody>
      </p:sp>
      <p:pic>
        <p:nvPicPr>
          <p:cNvPr id="4" name="Picture 4" descr="Shape, rectangle&#10;&#10;Description automatically generated">
            <a:extLst>
              <a:ext uri="{FF2B5EF4-FFF2-40B4-BE49-F238E27FC236}">
                <a16:creationId xmlns:a16="http://schemas.microsoft.com/office/drawing/2014/main" id="{67CB9846-8293-1E33-1195-40AFE2C6D708}"/>
              </a:ext>
            </a:extLst>
          </p:cNvPr>
          <p:cNvPicPr>
            <a:picLocks noChangeAspect="1"/>
          </p:cNvPicPr>
          <p:nvPr/>
        </p:nvPicPr>
        <p:blipFill>
          <a:blip r:embed="rId5"/>
          <a:stretch>
            <a:fillRect/>
          </a:stretch>
        </p:blipFill>
        <p:spPr>
          <a:xfrm>
            <a:off x="776817" y="2365862"/>
            <a:ext cx="10172700" cy="1965867"/>
          </a:xfrm>
          <a:prstGeom prst="rect">
            <a:avLst/>
          </a:prstGeom>
        </p:spPr>
      </p:pic>
      <p:sp>
        <p:nvSpPr>
          <p:cNvPr id="5" name="TextBox 4">
            <a:extLst>
              <a:ext uri="{FF2B5EF4-FFF2-40B4-BE49-F238E27FC236}">
                <a16:creationId xmlns:a16="http://schemas.microsoft.com/office/drawing/2014/main" id="{B62243CD-9924-C5CF-4D64-F8FFA9C6DD03}"/>
              </a:ext>
            </a:extLst>
          </p:cNvPr>
          <p:cNvSpPr txBox="1"/>
          <p:nvPr/>
        </p:nvSpPr>
        <p:spPr>
          <a:xfrm>
            <a:off x="6730725" y="4390609"/>
            <a:ext cx="3928533" cy="1077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600" dirty="0">
                <a:latin typeface="Raleway" pitchFamily="2" charset="0"/>
              </a:rPr>
              <a:t>Mandated Targets and Design Standards and system obligations to </a:t>
            </a:r>
            <a:r>
              <a:rPr lang="en-US" sz="1600" b="1" dirty="0">
                <a:latin typeface="Raleway" pitchFamily="2" charset="0"/>
              </a:rPr>
              <a:t>further drive the transition to a circular economy for packaging.</a:t>
            </a:r>
            <a:endParaRPr lang="en-US" sz="1400" b="1" dirty="0">
              <a:latin typeface="Raleway" pitchFamily="2" charset="0"/>
            </a:endParaRPr>
          </a:p>
        </p:txBody>
      </p:sp>
      <p:sp>
        <p:nvSpPr>
          <p:cNvPr id="6" name="TextBox 5">
            <a:extLst>
              <a:ext uri="{FF2B5EF4-FFF2-40B4-BE49-F238E27FC236}">
                <a16:creationId xmlns:a16="http://schemas.microsoft.com/office/drawing/2014/main" id="{A7CCD893-B180-E229-01E3-32F8232E6047}"/>
              </a:ext>
            </a:extLst>
          </p:cNvPr>
          <p:cNvSpPr txBox="1"/>
          <p:nvPr/>
        </p:nvSpPr>
        <p:spPr>
          <a:xfrm>
            <a:off x="836822" y="1538817"/>
            <a:ext cx="10363199" cy="584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600" i="1">
                <a:latin typeface="Arial"/>
              </a:rPr>
              <a:t>The Commonwealth and State and Territory Environment Ministers have committed to reforming the framework for packaging, with the reformed framework to be in place by 2025.</a:t>
            </a:r>
          </a:p>
        </p:txBody>
      </p:sp>
    </p:spTree>
    <p:extLst>
      <p:ext uri="{BB962C8B-B14F-4D97-AF65-F5344CB8AC3E}">
        <p14:creationId xmlns:p14="http://schemas.microsoft.com/office/powerpoint/2010/main" val="12299590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p:cNvSpPr/>
          <p:nvPr/>
        </p:nvSpPr>
        <p:spPr>
          <a:xfrm>
            <a:off x="-8467" y="-23346"/>
            <a:ext cx="12208934" cy="6904692"/>
          </a:xfrm>
          <a:prstGeom prst="rect">
            <a:avLst/>
          </a:prstGeom>
          <a:solidFill>
            <a:srgbClr val="FFFFFF"/>
          </a:solidFill>
          <a:ln w="12700">
            <a:solidFill>
              <a:schemeClr val="accent1"/>
            </a:solidFill>
            <a:miter/>
          </a:ln>
        </p:spPr>
        <p:txBody>
          <a:bodyPr lIns="45718" tIns="45718" rIns="45718" bIns="45718" anchor="ctr"/>
          <a:lstStyle/>
          <a:p>
            <a:pPr>
              <a:defRPr>
                <a:latin typeface="+mj-lt"/>
                <a:ea typeface="+mj-ea"/>
                <a:cs typeface="+mj-cs"/>
                <a:sym typeface="Calibri"/>
              </a:defRPr>
            </a:pPr>
            <a:endParaRPr/>
          </a:p>
        </p:txBody>
      </p:sp>
      <p:sp>
        <p:nvSpPr>
          <p:cNvPr id="111" name="Shape"/>
          <p:cNvSpPr/>
          <p:nvPr/>
        </p:nvSpPr>
        <p:spPr>
          <a:xfrm rot="3759185">
            <a:off x="3382810" y="-1501825"/>
            <a:ext cx="10442751" cy="84031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547" y="21551"/>
                  <a:pt x="3092" y="21421"/>
                  <a:pt x="4629" y="21209"/>
                </a:cubicBezTo>
                <a:cubicBezTo>
                  <a:pt x="9117" y="20593"/>
                  <a:pt x="13526" y="19291"/>
                  <a:pt x="17758" y="17334"/>
                </a:cubicBezTo>
                <a:lnTo>
                  <a:pt x="21600" y="8161"/>
                </a:lnTo>
                <a:lnTo>
                  <a:pt x="9002" y="0"/>
                </a:lnTo>
                <a:lnTo>
                  <a:pt x="0" y="21600"/>
                </a:lnTo>
                <a:close/>
              </a:path>
            </a:pathLst>
          </a:custGeom>
          <a:solidFill>
            <a:srgbClr val="779B49"/>
          </a:solidFill>
          <a:ln w="12700">
            <a:miter lim="400000"/>
          </a:ln>
        </p:spPr>
        <p:txBody>
          <a:bodyPr lIns="45718" tIns="45718" rIns="45718" bIns="45718"/>
          <a:lstStyle/>
          <a:p>
            <a:pPr>
              <a:defRPr>
                <a:latin typeface="+mj-lt"/>
                <a:ea typeface="+mj-ea"/>
                <a:cs typeface="+mj-cs"/>
                <a:sym typeface="Calibri"/>
              </a:defRPr>
            </a:pPr>
            <a:endParaRPr/>
          </a:p>
        </p:txBody>
      </p:sp>
      <p:sp>
        <p:nvSpPr>
          <p:cNvPr id="112" name="Shape"/>
          <p:cNvSpPr/>
          <p:nvPr/>
        </p:nvSpPr>
        <p:spPr>
          <a:xfrm rot="3759185">
            <a:off x="4550535" y="-953502"/>
            <a:ext cx="9886381" cy="7324747"/>
          </a:xfrm>
          <a:custGeom>
            <a:avLst/>
            <a:gdLst/>
            <a:ahLst/>
            <a:cxnLst>
              <a:cxn ang="0">
                <a:pos x="wd2" y="hd2"/>
              </a:cxn>
              <a:cxn ang="5400000">
                <a:pos x="wd2" y="hd2"/>
              </a:cxn>
              <a:cxn ang="10800000">
                <a:pos x="wd2" y="hd2"/>
              </a:cxn>
              <a:cxn ang="16200000">
                <a:pos x="wd2" y="hd2"/>
              </a:cxn>
            </a:cxnLst>
            <a:rect l="0" t="0" r="r" b="b"/>
            <a:pathLst>
              <a:path w="21600" h="21523" extrusionOk="0">
                <a:moveTo>
                  <a:pt x="0" y="21488"/>
                </a:moveTo>
                <a:cubicBezTo>
                  <a:pt x="3103" y="21600"/>
                  <a:pt x="6206" y="21444"/>
                  <a:pt x="9291" y="21022"/>
                </a:cubicBezTo>
                <a:cubicBezTo>
                  <a:pt x="12143" y="20632"/>
                  <a:pt x="14975" y="20015"/>
                  <a:pt x="17772" y="19174"/>
                </a:cubicBezTo>
                <a:lnTo>
                  <a:pt x="21600" y="9286"/>
                </a:lnTo>
                <a:lnTo>
                  <a:pt x="8235" y="0"/>
                </a:lnTo>
                <a:lnTo>
                  <a:pt x="0" y="21488"/>
                </a:lnTo>
                <a:close/>
              </a:path>
            </a:pathLst>
          </a:custGeom>
          <a:solidFill>
            <a:srgbClr val="333D47"/>
          </a:solidFill>
          <a:ln w="12700">
            <a:noFill/>
            <a:miter lim="400000"/>
          </a:ln>
          <a:effectLst>
            <a:outerShdw blurRad="342900" dir="5400000" rotWithShape="0">
              <a:srgbClr val="000000">
                <a:alpha val="39824"/>
              </a:srgbClr>
            </a:outerShdw>
          </a:effectLst>
        </p:spPr>
        <p:txBody>
          <a:bodyPr lIns="45718" tIns="45718" rIns="45718" bIns="45718"/>
          <a:lstStyle/>
          <a:p>
            <a:pPr>
              <a:defRPr>
                <a:latin typeface="+mj-lt"/>
                <a:ea typeface="+mj-ea"/>
                <a:cs typeface="+mj-cs"/>
                <a:sym typeface="Calibri"/>
              </a:defRPr>
            </a:pPr>
            <a:endParaRPr/>
          </a:p>
        </p:txBody>
      </p:sp>
      <p:sp>
        <p:nvSpPr>
          <p:cNvPr id="113" name="TextBox 1"/>
          <p:cNvSpPr txBox="1"/>
          <p:nvPr/>
        </p:nvSpPr>
        <p:spPr>
          <a:xfrm>
            <a:off x="678935" y="4797343"/>
            <a:ext cx="4243469" cy="7078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lvl1pPr>
              <a:defRPr sz="4000" b="1">
                <a:solidFill>
                  <a:srgbClr val="779B49"/>
                </a:solidFill>
                <a:latin typeface="Arial"/>
                <a:ea typeface="Arial"/>
                <a:cs typeface="Arial"/>
                <a:sym typeface="Arial"/>
              </a:defRPr>
            </a:lvl1pPr>
          </a:lstStyle>
          <a:p>
            <a:r>
              <a:rPr lang="en-US" dirty="0">
                <a:latin typeface="Raleway" pitchFamily="2" charset="0"/>
              </a:rPr>
              <a:t>ARL</a:t>
            </a:r>
            <a:endParaRPr dirty="0">
              <a:latin typeface="Raleway" pitchFamily="2" charset="0"/>
            </a:endParaRPr>
          </a:p>
        </p:txBody>
      </p:sp>
      <p:sp>
        <p:nvSpPr>
          <p:cNvPr id="114" name="TextBox 2"/>
          <p:cNvSpPr txBox="1"/>
          <p:nvPr/>
        </p:nvSpPr>
        <p:spPr>
          <a:xfrm>
            <a:off x="720495" y="5430408"/>
            <a:ext cx="4591338" cy="4001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a:defRPr sz="1600">
                <a:solidFill>
                  <a:srgbClr val="9C9C9C"/>
                </a:solidFill>
                <a:latin typeface="Arial"/>
                <a:ea typeface="Arial"/>
                <a:cs typeface="Arial"/>
                <a:sym typeface="Arial"/>
              </a:defRPr>
            </a:lvl1pPr>
          </a:lstStyle>
          <a:p>
            <a:pPr>
              <a:defRPr sz="2000">
                <a:solidFill>
                  <a:srgbClr val="FFFFFF"/>
                </a:solidFill>
                <a:latin typeface="Arial"/>
                <a:ea typeface="Arial"/>
                <a:cs typeface="Arial"/>
                <a:sym typeface="Arial"/>
              </a:defRPr>
            </a:pPr>
            <a:r>
              <a:rPr lang="en-AU" dirty="0">
                <a:solidFill>
                  <a:schemeClr val="bg2">
                    <a:lumMod val="60000"/>
                    <a:lumOff val="40000"/>
                  </a:schemeClr>
                </a:solidFill>
                <a:latin typeface="Raleway" pitchFamily="2" charset="0"/>
              </a:rPr>
              <a:t>Australasian Recycling Label</a:t>
            </a:r>
          </a:p>
        </p:txBody>
      </p:sp>
      <p:pic>
        <p:nvPicPr>
          <p:cNvPr id="115" name="Picture 18" descr="Picture 18"/>
          <p:cNvPicPr>
            <a:picLocks noChangeAspect="1"/>
          </p:cNvPicPr>
          <p:nvPr/>
        </p:nvPicPr>
        <p:blipFill>
          <a:blip r:embed="rId3"/>
          <a:stretch>
            <a:fillRect/>
          </a:stretch>
        </p:blipFill>
        <p:spPr>
          <a:xfrm>
            <a:off x="10492074" y="420640"/>
            <a:ext cx="1249380" cy="610630"/>
          </a:xfrm>
          <a:prstGeom prst="rect">
            <a:avLst/>
          </a:prstGeom>
          <a:ln w="12700">
            <a:miter lim="400000"/>
          </a:ln>
        </p:spPr>
      </p:pic>
    </p:spTree>
    <p:extLst>
      <p:ext uri="{BB962C8B-B14F-4D97-AF65-F5344CB8AC3E}">
        <p14:creationId xmlns:p14="http://schemas.microsoft.com/office/powerpoint/2010/main" val="6244122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lide Number"/>
          <p:cNvSpPr txBox="1">
            <a:spLocks noGrp="1"/>
          </p:cNvSpPr>
          <p:nvPr>
            <p:ph type="sldNum" sz="quarter" idx="4294967295"/>
          </p:nvPr>
        </p:nvSpPr>
        <p:spPr>
          <a:xfrm>
            <a:off x="23723933" y="610540"/>
            <a:ext cx="350027" cy="360643"/>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1" tIns="91421" rIns="91421" bIns="91421" anchor="t"/>
          <a:lstStyle/>
          <a:p>
            <a:fld id="{86CB4B4D-7CA3-9044-876B-883B54F8677D}" type="slidenum">
              <a:rPr/>
              <a:t>14</a:t>
            </a:fld>
            <a:endParaRPr/>
          </a:p>
        </p:txBody>
      </p:sp>
      <p:sp>
        <p:nvSpPr>
          <p:cNvPr id="225" name="Group 15"/>
          <p:cNvSpPr/>
          <p:nvPr/>
        </p:nvSpPr>
        <p:spPr>
          <a:xfrm>
            <a:off x="917152" y="3539096"/>
            <a:ext cx="9336542" cy="71200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8718" tIns="108718" rIns="108718" bIns="108718">
            <a:spAutoFit/>
          </a:bodyPr>
          <a:lstStyle>
            <a:lvl1pPr defTabSz="1087636">
              <a:spcBef>
                <a:spcPts val="600"/>
              </a:spcBef>
              <a:defRPr sz="1600">
                <a:solidFill>
                  <a:srgbClr val="343F48"/>
                </a:solidFill>
                <a:latin typeface="Arial"/>
                <a:ea typeface="Arial"/>
                <a:cs typeface="Arial"/>
                <a:sym typeface="Arial"/>
              </a:defRPr>
            </a:lvl1pPr>
          </a:lstStyle>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p:txBody>
      </p:sp>
      <p:grpSp>
        <p:nvGrpSpPr>
          <p:cNvPr id="228" name="Group"/>
          <p:cNvGrpSpPr/>
          <p:nvPr/>
        </p:nvGrpSpPr>
        <p:grpSpPr>
          <a:xfrm>
            <a:off x="11211031" y="5944343"/>
            <a:ext cx="1574837" cy="801828"/>
            <a:chOff x="0" y="0"/>
            <a:chExt cx="1574836" cy="801826"/>
          </a:xfrm>
        </p:grpSpPr>
        <p:sp>
          <p:nvSpPr>
            <p:cNvPr id="226" name="Shape"/>
            <p:cNvSpPr/>
            <p:nvPr/>
          </p:nvSpPr>
          <p:spPr>
            <a:xfrm rot="240000">
              <a:off x="282309" y="43394"/>
              <a:ext cx="1269134" cy="71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064" y="1653"/>
                    <a:pt x="14479" y="2959"/>
                    <a:pt x="10862" y="3913"/>
                  </a:cubicBezTo>
                  <a:cubicBezTo>
                    <a:pt x="7264" y="4862"/>
                    <a:pt x="3640" y="5461"/>
                    <a:pt x="6" y="5708"/>
                  </a:cubicBezTo>
                  <a:lnTo>
                    <a:pt x="0" y="21600"/>
                  </a:lnTo>
                  <a:cubicBezTo>
                    <a:pt x="4099" y="21257"/>
                    <a:pt x="8183" y="20479"/>
                    <a:pt x="12230" y="19270"/>
                  </a:cubicBezTo>
                  <a:cubicBezTo>
                    <a:pt x="15383" y="18328"/>
                    <a:pt x="18508" y="17127"/>
                    <a:pt x="21598" y="15669"/>
                  </a:cubicBezTo>
                  <a:lnTo>
                    <a:pt x="21600" y="0"/>
                  </a:lnTo>
                  <a:close/>
                </a:path>
              </a:pathLst>
            </a:custGeom>
            <a:solidFill>
              <a:srgbClr val="F6F6F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27" name="Circle"/>
            <p:cNvSpPr/>
            <p:nvPr/>
          </p:nvSpPr>
          <p:spPr>
            <a:xfrm rot="240000">
              <a:off x="17777" y="188434"/>
              <a:ext cx="528149" cy="528151"/>
            </a:xfrm>
            <a:prstGeom prst="ellipse">
              <a:avLst/>
            </a:prstGeom>
            <a:solidFill>
              <a:srgbClr val="F6F6F4"/>
            </a:solidFill>
            <a:ln w="12700" cap="flat">
              <a:noFill/>
              <a:miter lim="400000"/>
            </a:ln>
            <a:effectLst/>
          </p:spPr>
          <p:txBody>
            <a:bodyPr wrap="square" lIns="45718" tIns="45718" rIns="45718" bIns="45718" numCol="1" anchor="ctr">
              <a:noAutofit/>
            </a:bodyPr>
            <a:lstStyle/>
            <a:p>
              <a:pPr>
                <a:defRPr>
                  <a:latin typeface="+mj-lt"/>
                  <a:ea typeface="+mj-ea"/>
                  <a:cs typeface="+mj-cs"/>
                  <a:sym typeface="Calibri"/>
                </a:defRPr>
              </a:pPr>
              <a:endParaRPr/>
            </a:p>
          </p:txBody>
        </p:sp>
      </p:grpSp>
      <p:sp>
        <p:nvSpPr>
          <p:cNvPr id="229" name="01"/>
          <p:cNvSpPr txBox="1"/>
          <p:nvPr/>
        </p:nvSpPr>
        <p:spPr>
          <a:xfrm>
            <a:off x="11435714" y="6257713"/>
            <a:ext cx="307131" cy="3231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a:defRPr sz="1500" b="1">
                <a:latin typeface="Arial"/>
                <a:ea typeface="Arial"/>
                <a:cs typeface="Arial"/>
                <a:sym typeface="Arial"/>
              </a:defRPr>
            </a:lvl1pPr>
          </a:lstStyle>
          <a:p>
            <a:fld id="{D33D4DDE-DD6B-0848-B307-6C7D940620AC}" type="slidenum">
              <a:rPr lang="en-AU" smtClean="0"/>
              <a:t>14</a:t>
            </a:fld>
            <a:endParaRPr/>
          </a:p>
        </p:txBody>
      </p:sp>
      <p:pic>
        <p:nvPicPr>
          <p:cNvPr id="232" name="SlideTemplateAssets_TitleSlide2.png" descr="SlideTemplateAssets_TitleSlide2.png"/>
          <p:cNvPicPr>
            <a:picLocks noChangeAspect="1"/>
          </p:cNvPicPr>
          <p:nvPr/>
        </p:nvPicPr>
        <p:blipFill>
          <a:blip r:embed="rId3"/>
          <a:srcRect b="80085"/>
          <a:stretch>
            <a:fillRect/>
          </a:stretch>
        </p:blipFill>
        <p:spPr>
          <a:xfrm>
            <a:off x="0" y="-89229"/>
            <a:ext cx="12192004" cy="1399537"/>
          </a:xfrm>
          <a:prstGeom prst="rect">
            <a:avLst/>
          </a:prstGeom>
          <a:ln w="12700">
            <a:miter lim="400000"/>
          </a:ln>
        </p:spPr>
      </p:pic>
      <p:pic>
        <p:nvPicPr>
          <p:cNvPr id="234"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TextBox 4">
            <a:extLst>
              <a:ext uri="{FF2B5EF4-FFF2-40B4-BE49-F238E27FC236}">
                <a16:creationId xmlns:a16="http://schemas.microsoft.com/office/drawing/2014/main" id="{8B6DF736-A6E3-5DD7-2ABA-941D48766E7D}"/>
              </a:ext>
            </a:extLst>
          </p:cNvPr>
          <p:cNvSpPr txBox="1"/>
          <p:nvPr/>
        </p:nvSpPr>
        <p:spPr>
          <a:xfrm>
            <a:off x="417251" y="258281"/>
            <a:ext cx="6707826"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000" b="1" dirty="0">
                <a:solidFill>
                  <a:schemeClr val="bg1"/>
                </a:solidFill>
                <a:latin typeface="Raleway" pitchFamily="2" charset="0"/>
                <a:cs typeface="Arial" panose="020B0604020202020204" pitchFamily="34" charset="0"/>
                <a:sym typeface="Helvetica"/>
              </a:rPr>
              <a:t>A</a:t>
            </a:r>
            <a:r>
              <a:rPr lang="en-AU" sz="3000" b="1" dirty="0" err="1">
                <a:solidFill>
                  <a:schemeClr val="bg1"/>
                </a:solidFill>
                <a:latin typeface="Raleway" pitchFamily="2" charset="0"/>
                <a:cs typeface="Arial" panose="020B0604020202020204" pitchFamily="34" charset="0"/>
                <a:sym typeface="Helvetica"/>
              </a:rPr>
              <a:t>ustralasian</a:t>
            </a:r>
            <a:r>
              <a:rPr lang="en-AU" sz="3000" b="1" dirty="0">
                <a:solidFill>
                  <a:schemeClr val="bg1"/>
                </a:solidFill>
                <a:latin typeface="Raleway" pitchFamily="2" charset="0"/>
                <a:cs typeface="Arial" panose="020B0604020202020204" pitchFamily="34" charset="0"/>
                <a:sym typeface="Helvetica"/>
              </a:rPr>
              <a:t> Recycling Label</a:t>
            </a:r>
            <a:endParaRPr kumimoji="0" lang="en-AU" sz="3000" b="1" i="0" u="none" strike="noStrike" cap="none" spc="0" normalizeH="0" baseline="0" dirty="0">
              <a:ln>
                <a:noFill/>
              </a:ln>
              <a:solidFill>
                <a:srgbClr val="000000"/>
              </a:solidFill>
              <a:effectLst/>
              <a:uFillTx/>
              <a:latin typeface="Raleway" pitchFamily="2" charset="0"/>
              <a:cs typeface="Arial" panose="020B0604020202020204" pitchFamily="34" charset="0"/>
              <a:sym typeface="Helvetica"/>
            </a:endParaRPr>
          </a:p>
        </p:txBody>
      </p:sp>
      <p:pic>
        <p:nvPicPr>
          <p:cNvPr id="3" name="Picture 2">
            <a:extLst>
              <a:ext uri="{FF2B5EF4-FFF2-40B4-BE49-F238E27FC236}">
                <a16:creationId xmlns:a16="http://schemas.microsoft.com/office/drawing/2014/main" id="{A54B5779-6304-4371-F3B3-0AE4A1ED2659}"/>
              </a:ext>
            </a:extLst>
          </p:cNvPr>
          <p:cNvPicPr>
            <a:picLocks noChangeAspect="1"/>
          </p:cNvPicPr>
          <p:nvPr/>
        </p:nvPicPr>
        <p:blipFill rotWithShape="1">
          <a:blip r:embed="rId5"/>
          <a:srcRect l="-120042" t="28930" r="188204" b="-9794"/>
          <a:stretch/>
        </p:blipFill>
        <p:spPr>
          <a:xfrm>
            <a:off x="8286971" y="4211450"/>
            <a:ext cx="1155391" cy="1879356"/>
          </a:xfrm>
          <a:prstGeom prst="rect">
            <a:avLst/>
          </a:prstGeom>
        </p:spPr>
      </p:pic>
      <p:sp>
        <p:nvSpPr>
          <p:cNvPr id="2" name="Rounded Rectangle 9">
            <a:extLst>
              <a:ext uri="{FF2B5EF4-FFF2-40B4-BE49-F238E27FC236}">
                <a16:creationId xmlns:a16="http://schemas.microsoft.com/office/drawing/2014/main" id="{221D8B24-2290-98B8-AAFE-863AFB330B21}"/>
              </a:ext>
            </a:extLst>
          </p:cNvPr>
          <p:cNvSpPr/>
          <p:nvPr/>
        </p:nvSpPr>
        <p:spPr>
          <a:xfrm>
            <a:off x="656130" y="5162074"/>
            <a:ext cx="5169061" cy="1317812"/>
          </a:xfrm>
          <a:prstGeom prst="roundRect">
            <a:avLst/>
          </a:prstGeom>
          <a:solidFill>
            <a:srgbClr val="6EA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BA1506B9-8CD7-9B58-712D-F44635B4B267}"/>
              </a:ext>
            </a:extLst>
          </p:cNvPr>
          <p:cNvSpPr/>
          <p:nvPr/>
        </p:nvSpPr>
        <p:spPr>
          <a:xfrm>
            <a:off x="5958299" y="5162074"/>
            <a:ext cx="5169061" cy="1317812"/>
          </a:xfrm>
          <a:prstGeom prst="roundRect">
            <a:avLst/>
          </a:prstGeom>
          <a:solidFill>
            <a:srgbClr val="B4D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879F2D32-D15C-B113-5BD9-CFDD1282763D}"/>
              </a:ext>
            </a:extLst>
          </p:cNvPr>
          <p:cNvSpPr txBox="1">
            <a:spLocks/>
          </p:cNvSpPr>
          <p:nvPr/>
        </p:nvSpPr>
        <p:spPr>
          <a:xfrm>
            <a:off x="574448" y="1599361"/>
            <a:ext cx="6550629" cy="27642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accent1"/>
              </a:buClr>
              <a:buFont typeface="Wingdings" pitchFamily="2" charset="2"/>
              <a:buChar char="ü"/>
            </a:pPr>
            <a:r>
              <a:rPr lang="en-AU" sz="1600" dirty="0">
                <a:latin typeface="Raleway" pitchFamily="2" charset="0"/>
              </a:rPr>
              <a:t>Easy-to-understand </a:t>
            </a:r>
            <a:r>
              <a:rPr lang="en-AU" sz="1600" b="0" i="0" u="none" strike="noStrike" baseline="0" dirty="0">
                <a:latin typeface="Raleway" pitchFamily="2" charset="0"/>
              </a:rPr>
              <a:t>instructions about how to correctly dispose of all parts of a product’s packaging</a:t>
            </a:r>
            <a:r>
              <a:rPr lang="en-AU" sz="1600" dirty="0">
                <a:latin typeface="Raleway" pitchFamily="2" charset="0"/>
              </a:rPr>
              <a:t> </a:t>
            </a:r>
            <a:endParaRPr lang="en-AU" sz="1600" b="0" i="0" u="none" strike="noStrike" baseline="0" dirty="0">
              <a:latin typeface="Raleway" pitchFamily="2" charset="0"/>
            </a:endParaRPr>
          </a:p>
          <a:p>
            <a:pPr>
              <a:lnSpc>
                <a:spcPct val="100000"/>
              </a:lnSpc>
              <a:buClr>
                <a:schemeClr val="accent1"/>
              </a:buClr>
              <a:buFont typeface="Wingdings" pitchFamily="2" charset="2"/>
              <a:buChar char="ü"/>
            </a:pPr>
            <a:r>
              <a:rPr lang="en-AU" sz="1600" dirty="0">
                <a:latin typeface="Raleway" pitchFamily="2" charset="0"/>
              </a:rPr>
              <a:t>E</a:t>
            </a:r>
            <a:r>
              <a:rPr lang="en-AU" sz="1600" b="0" i="0" u="none" strike="noStrike" baseline="0" dirty="0">
                <a:latin typeface="Raleway" pitchFamily="2" charset="0"/>
              </a:rPr>
              <a:t>vidence-based, national </a:t>
            </a:r>
            <a:r>
              <a:rPr lang="en-AU" sz="1600" dirty="0">
                <a:latin typeface="Raleway" pitchFamily="2" charset="0"/>
              </a:rPr>
              <a:t>program </a:t>
            </a:r>
            <a:r>
              <a:rPr lang="en-AU" sz="1600" b="0" i="0" u="none" strike="noStrike" baseline="0" dirty="0">
                <a:latin typeface="Raleway" pitchFamily="2" charset="0"/>
              </a:rPr>
              <a:t>created in partnership between APCO, Planet Ark and PREP Design</a:t>
            </a:r>
            <a:endParaRPr lang="en-AU" sz="1600" dirty="0">
              <a:latin typeface="Raleway" pitchFamily="2" charset="0"/>
            </a:endParaRPr>
          </a:p>
          <a:p>
            <a:pPr>
              <a:lnSpc>
                <a:spcPct val="100000"/>
              </a:lnSpc>
              <a:buClr>
                <a:schemeClr val="accent1"/>
              </a:buClr>
              <a:buFont typeface="Wingdings" pitchFamily="2" charset="2"/>
              <a:buChar char="ü"/>
            </a:pPr>
            <a:r>
              <a:rPr lang="en-AU" sz="1600" dirty="0">
                <a:latin typeface="Raleway" pitchFamily="2" charset="0"/>
              </a:rPr>
              <a:t>Used by over 900 APCO Members (mostly large organisations) across more than 200,000 SKUs </a:t>
            </a:r>
          </a:p>
          <a:p>
            <a:pPr>
              <a:lnSpc>
                <a:spcPct val="100000"/>
              </a:lnSpc>
              <a:buClr>
                <a:schemeClr val="accent1"/>
              </a:buClr>
              <a:buFont typeface="Wingdings" pitchFamily="2" charset="2"/>
              <a:buChar char="ü"/>
            </a:pPr>
            <a:r>
              <a:rPr lang="en-AU" sz="1600" dirty="0">
                <a:latin typeface="Raleway" pitchFamily="2" charset="0"/>
              </a:rPr>
              <a:t>Used by packaging manufacturers to verify product recyclability claims </a:t>
            </a:r>
          </a:p>
          <a:p>
            <a:pPr>
              <a:lnSpc>
                <a:spcPct val="100000"/>
              </a:lnSpc>
              <a:buClr>
                <a:schemeClr val="accent1"/>
              </a:buClr>
              <a:buFont typeface="Wingdings" pitchFamily="2" charset="2"/>
              <a:buChar char="ü"/>
            </a:pPr>
            <a:r>
              <a:rPr lang="en-AU" sz="1600" dirty="0">
                <a:latin typeface="Raleway" pitchFamily="2" charset="0"/>
              </a:rPr>
              <a:t>Providing a regionally consistent labelling approach for Australia and New Zealand </a:t>
            </a:r>
          </a:p>
          <a:p>
            <a:pPr>
              <a:lnSpc>
                <a:spcPct val="100000"/>
              </a:lnSpc>
              <a:buClr>
                <a:schemeClr val="accent1"/>
              </a:buClr>
              <a:buFont typeface="Wingdings" pitchFamily="2" charset="2"/>
              <a:buChar char="ü"/>
            </a:pPr>
            <a:r>
              <a:rPr lang="en-AU" sz="1600" dirty="0">
                <a:latin typeface="Raleway" pitchFamily="2" charset="0"/>
              </a:rPr>
              <a:t>Supported by all Australian governments to make recycling easy. </a:t>
            </a:r>
          </a:p>
        </p:txBody>
      </p:sp>
      <p:pic>
        <p:nvPicPr>
          <p:cNvPr id="9" name="Picture 8" descr="Text&#10;&#10;Description automatically generated">
            <a:extLst>
              <a:ext uri="{FF2B5EF4-FFF2-40B4-BE49-F238E27FC236}">
                <a16:creationId xmlns:a16="http://schemas.microsoft.com/office/drawing/2014/main" id="{B1B516C3-05E9-23A9-6A18-7D7C797EE7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5358" y="1539011"/>
            <a:ext cx="4289379" cy="2167641"/>
          </a:xfrm>
          <a:prstGeom prst="rect">
            <a:avLst/>
          </a:prstGeom>
        </p:spPr>
      </p:pic>
      <p:sp>
        <p:nvSpPr>
          <p:cNvPr id="10" name="TextBox 9">
            <a:extLst>
              <a:ext uri="{FF2B5EF4-FFF2-40B4-BE49-F238E27FC236}">
                <a16:creationId xmlns:a16="http://schemas.microsoft.com/office/drawing/2014/main" id="{CB9EA47F-496B-1B75-4719-E178E4EE0150}"/>
              </a:ext>
            </a:extLst>
          </p:cNvPr>
          <p:cNvSpPr txBox="1"/>
          <p:nvPr/>
        </p:nvSpPr>
        <p:spPr>
          <a:xfrm>
            <a:off x="2392959" y="5476845"/>
            <a:ext cx="3350096" cy="707886"/>
          </a:xfrm>
          <a:prstGeom prst="rect">
            <a:avLst/>
          </a:prstGeom>
          <a:noFill/>
          <a:ln w="38100">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a:solidFill>
                  <a:schemeClr val="bg1"/>
                </a:solidFill>
                <a:latin typeface="Arial Narrow" panose="020B0606020202030204" pitchFamily="34" charset="0"/>
              </a:rPr>
              <a:t>consumers want to see the ARL on all packaging components </a:t>
            </a:r>
          </a:p>
        </p:txBody>
      </p:sp>
      <p:sp>
        <p:nvSpPr>
          <p:cNvPr id="11" name="TextBox 10">
            <a:extLst>
              <a:ext uri="{FF2B5EF4-FFF2-40B4-BE49-F238E27FC236}">
                <a16:creationId xmlns:a16="http://schemas.microsoft.com/office/drawing/2014/main" id="{2C7361C5-B8AC-86FB-86D3-A8AAC8BADFA6}"/>
              </a:ext>
            </a:extLst>
          </p:cNvPr>
          <p:cNvSpPr txBox="1"/>
          <p:nvPr/>
        </p:nvSpPr>
        <p:spPr>
          <a:xfrm>
            <a:off x="934761" y="5311382"/>
            <a:ext cx="1554949" cy="1015663"/>
          </a:xfrm>
          <a:prstGeom prst="rect">
            <a:avLst/>
          </a:prstGeom>
          <a:noFill/>
          <a:ln w="38100">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6000" b="1" dirty="0">
                <a:solidFill>
                  <a:schemeClr val="bg1"/>
                </a:solidFill>
                <a:latin typeface="Arial Narrow" panose="020B0606020202030204" pitchFamily="34" charset="0"/>
              </a:rPr>
              <a:t>75%</a:t>
            </a:r>
          </a:p>
        </p:txBody>
      </p:sp>
      <p:sp>
        <p:nvSpPr>
          <p:cNvPr id="12" name="TextBox 11">
            <a:extLst>
              <a:ext uri="{FF2B5EF4-FFF2-40B4-BE49-F238E27FC236}">
                <a16:creationId xmlns:a16="http://schemas.microsoft.com/office/drawing/2014/main" id="{FB9AA919-88F1-0F31-C925-DA2152A316D2}"/>
              </a:ext>
            </a:extLst>
          </p:cNvPr>
          <p:cNvSpPr txBox="1"/>
          <p:nvPr/>
        </p:nvSpPr>
        <p:spPr>
          <a:xfrm>
            <a:off x="7746343" y="5311382"/>
            <a:ext cx="3117694" cy="1015663"/>
          </a:xfrm>
          <a:prstGeom prst="rect">
            <a:avLst/>
          </a:prstGeom>
          <a:noFill/>
          <a:ln w="38100">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dirty="0">
                <a:solidFill>
                  <a:schemeClr val="bg2"/>
                </a:solidFill>
                <a:latin typeface="Arial Narrow" panose="020B0606020202030204" pitchFamily="34" charset="0"/>
              </a:rPr>
              <a:t>are </a:t>
            </a:r>
            <a:r>
              <a:rPr lang="en-AU" sz="2000" dirty="0">
                <a:solidFill>
                  <a:schemeClr val="bg2"/>
                </a:solidFill>
                <a:latin typeface="Arial Narrow" panose="020B0606020202030204" pitchFamily="34" charset="0"/>
              </a:rPr>
              <a:t>more likely to purchase a product when packaging is labelled with the ARL.</a:t>
            </a:r>
          </a:p>
        </p:txBody>
      </p:sp>
      <p:sp>
        <p:nvSpPr>
          <p:cNvPr id="13" name="TextBox 12">
            <a:extLst>
              <a:ext uri="{FF2B5EF4-FFF2-40B4-BE49-F238E27FC236}">
                <a16:creationId xmlns:a16="http://schemas.microsoft.com/office/drawing/2014/main" id="{D3CB19B6-7ECF-032D-FBEC-34BB80456DFF}"/>
              </a:ext>
            </a:extLst>
          </p:cNvPr>
          <p:cNvSpPr txBox="1"/>
          <p:nvPr/>
        </p:nvSpPr>
        <p:spPr>
          <a:xfrm>
            <a:off x="6189668" y="5311382"/>
            <a:ext cx="1554949" cy="1015663"/>
          </a:xfrm>
          <a:prstGeom prst="rect">
            <a:avLst/>
          </a:prstGeom>
          <a:noFill/>
          <a:ln w="38100">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6000" b="1" dirty="0">
                <a:solidFill>
                  <a:schemeClr val="bg2"/>
                </a:solidFill>
                <a:latin typeface="Arial Narrow" panose="020B0606020202030204" pitchFamily="34" charset="0"/>
              </a:rPr>
              <a:t>55%</a:t>
            </a:r>
          </a:p>
        </p:txBody>
      </p:sp>
    </p:spTree>
    <p:extLst>
      <p:ext uri="{BB962C8B-B14F-4D97-AF65-F5344CB8AC3E}">
        <p14:creationId xmlns:p14="http://schemas.microsoft.com/office/powerpoint/2010/main" val="253584981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lide Number"/>
          <p:cNvSpPr txBox="1">
            <a:spLocks noGrp="1"/>
          </p:cNvSpPr>
          <p:nvPr>
            <p:ph type="sldNum" sz="quarter" idx="4294967295"/>
          </p:nvPr>
        </p:nvSpPr>
        <p:spPr>
          <a:xfrm>
            <a:off x="23723933" y="610540"/>
            <a:ext cx="350027" cy="360643"/>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91421" tIns="91421" rIns="91421" bIns="91421" anchor="t"/>
          <a:lstStyle/>
          <a:p>
            <a:fld id="{86CB4B4D-7CA3-9044-876B-883B54F8677D}" type="slidenum">
              <a:rPr/>
              <a:t>15</a:t>
            </a:fld>
            <a:endParaRPr/>
          </a:p>
        </p:txBody>
      </p:sp>
      <p:sp>
        <p:nvSpPr>
          <p:cNvPr id="225" name="Group 15"/>
          <p:cNvSpPr/>
          <p:nvPr/>
        </p:nvSpPr>
        <p:spPr>
          <a:xfrm>
            <a:off x="1003103" y="3379380"/>
            <a:ext cx="9336542" cy="71200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08718" tIns="108718" rIns="108718" bIns="108718">
            <a:spAutoFit/>
          </a:bodyPr>
          <a:lstStyle>
            <a:lvl1pPr defTabSz="1087636">
              <a:spcBef>
                <a:spcPts val="600"/>
              </a:spcBef>
              <a:defRPr sz="1600">
                <a:solidFill>
                  <a:srgbClr val="343F48"/>
                </a:solidFill>
                <a:latin typeface="Arial"/>
                <a:ea typeface="Arial"/>
                <a:cs typeface="Arial"/>
                <a:sym typeface="Arial"/>
              </a:defRPr>
            </a:lvl1pPr>
          </a:lstStyle>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p:txBody>
      </p:sp>
      <p:grpSp>
        <p:nvGrpSpPr>
          <p:cNvPr id="228" name="Group"/>
          <p:cNvGrpSpPr/>
          <p:nvPr/>
        </p:nvGrpSpPr>
        <p:grpSpPr>
          <a:xfrm>
            <a:off x="11211031" y="5944343"/>
            <a:ext cx="1574837" cy="801828"/>
            <a:chOff x="0" y="0"/>
            <a:chExt cx="1574836" cy="801826"/>
          </a:xfrm>
        </p:grpSpPr>
        <p:sp>
          <p:nvSpPr>
            <p:cNvPr id="226" name="Shape"/>
            <p:cNvSpPr/>
            <p:nvPr/>
          </p:nvSpPr>
          <p:spPr>
            <a:xfrm rot="240000">
              <a:off x="282309" y="43394"/>
              <a:ext cx="1269134" cy="71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064" y="1653"/>
                    <a:pt x="14479" y="2959"/>
                    <a:pt x="10862" y="3913"/>
                  </a:cubicBezTo>
                  <a:cubicBezTo>
                    <a:pt x="7264" y="4862"/>
                    <a:pt x="3640" y="5461"/>
                    <a:pt x="6" y="5708"/>
                  </a:cubicBezTo>
                  <a:lnTo>
                    <a:pt x="0" y="21600"/>
                  </a:lnTo>
                  <a:cubicBezTo>
                    <a:pt x="4099" y="21257"/>
                    <a:pt x="8183" y="20479"/>
                    <a:pt x="12230" y="19270"/>
                  </a:cubicBezTo>
                  <a:cubicBezTo>
                    <a:pt x="15383" y="18328"/>
                    <a:pt x="18508" y="17127"/>
                    <a:pt x="21598" y="15669"/>
                  </a:cubicBezTo>
                  <a:lnTo>
                    <a:pt x="21600" y="0"/>
                  </a:lnTo>
                  <a:close/>
                </a:path>
              </a:pathLst>
            </a:custGeom>
            <a:solidFill>
              <a:srgbClr val="F6F6F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27" name="Circle"/>
            <p:cNvSpPr/>
            <p:nvPr/>
          </p:nvSpPr>
          <p:spPr>
            <a:xfrm rot="240000">
              <a:off x="17777" y="188434"/>
              <a:ext cx="528149" cy="528151"/>
            </a:xfrm>
            <a:prstGeom prst="ellipse">
              <a:avLst/>
            </a:prstGeom>
            <a:solidFill>
              <a:srgbClr val="F6F6F4"/>
            </a:solidFill>
            <a:ln w="12700" cap="flat">
              <a:noFill/>
              <a:miter lim="400000"/>
            </a:ln>
            <a:effectLst/>
          </p:spPr>
          <p:txBody>
            <a:bodyPr wrap="square" lIns="45718" tIns="45718" rIns="45718" bIns="45718" numCol="1" anchor="ctr">
              <a:noAutofit/>
            </a:bodyPr>
            <a:lstStyle/>
            <a:p>
              <a:pPr>
                <a:defRPr>
                  <a:latin typeface="+mj-lt"/>
                  <a:ea typeface="+mj-ea"/>
                  <a:cs typeface="+mj-cs"/>
                  <a:sym typeface="Calibri"/>
                </a:defRPr>
              </a:pPr>
              <a:endParaRPr/>
            </a:p>
          </p:txBody>
        </p:sp>
      </p:grpSp>
      <p:sp>
        <p:nvSpPr>
          <p:cNvPr id="229" name="01"/>
          <p:cNvSpPr txBox="1"/>
          <p:nvPr/>
        </p:nvSpPr>
        <p:spPr>
          <a:xfrm>
            <a:off x="11435714" y="6257713"/>
            <a:ext cx="307131" cy="3231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a:defRPr sz="1500" b="1">
                <a:latin typeface="Arial"/>
                <a:ea typeface="Arial"/>
                <a:cs typeface="Arial"/>
                <a:sym typeface="Arial"/>
              </a:defRPr>
            </a:lvl1pPr>
          </a:lstStyle>
          <a:p>
            <a:fld id="{D33D4DDE-DD6B-0848-B307-6C7D940620AC}" type="slidenum">
              <a:rPr lang="en-AU" smtClean="0"/>
              <a:t>15</a:t>
            </a:fld>
            <a:endParaRPr/>
          </a:p>
        </p:txBody>
      </p:sp>
      <p:pic>
        <p:nvPicPr>
          <p:cNvPr id="232" name="SlideTemplateAssets_TitleSlide2.png" descr="SlideTemplateAssets_TitleSlide2.png"/>
          <p:cNvPicPr>
            <a:picLocks noChangeAspect="1"/>
          </p:cNvPicPr>
          <p:nvPr/>
        </p:nvPicPr>
        <p:blipFill>
          <a:blip r:embed="rId3"/>
          <a:srcRect b="80085"/>
          <a:stretch>
            <a:fillRect/>
          </a:stretch>
        </p:blipFill>
        <p:spPr>
          <a:xfrm>
            <a:off x="0" y="-89229"/>
            <a:ext cx="12192004" cy="1399537"/>
          </a:xfrm>
          <a:prstGeom prst="rect">
            <a:avLst/>
          </a:prstGeom>
          <a:ln w="12700">
            <a:miter lim="400000"/>
          </a:ln>
        </p:spPr>
      </p:pic>
      <p:pic>
        <p:nvPicPr>
          <p:cNvPr id="234"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TextBox 4">
            <a:extLst>
              <a:ext uri="{FF2B5EF4-FFF2-40B4-BE49-F238E27FC236}">
                <a16:creationId xmlns:a16="http://schemas.microsoft.com/office/drawing/2014/main" id="{8B6DF736-A6E3-5DD7-2ABA-941D48766E7D}"/>
              </a:ext>
            </a:extLst>
          </p:cNvPr>
          <p:cNvSpPr txBox="1"/>
          <p:nvPr/>
        </p:nvSpPr>
        <p:spPr>
          <a:xfrm>
            <a:off x="417251" y="258281"/>
            <a:ext cx="6707826"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000" b="1" dirty="0">
                <a:solidFill>
                  <a:schemeClr val="bg1"/>
                </a:solidFill>
                <a:latin typeface="Raleway" pitchFamily="2" charset="0"/>
                <a:cs typeface="Arial" panose="020B0604020202020204" pitchFamily="34" charset="0"/>
                <a:sym typeface="Helvetica"/>
              </a:rPr>
              <a:t>How the ARL Works</a:t>
            </a:r>
            <a:endParaRPr kumimoji="0" lang="en-AU" sz="3000" b="1" i="0" u="none" strike="noStrike" cap="none" spc="0" normalizeH="0" baseline="0" dirty="0">
              <a:ln>
                <a:noFill/>
              </a:ln>
              <a:solidFill>
                <a:srgbClr val="000000"/>
              </a:solidFill>
              <a:effectLst/>
              <a:uFillTx/>
              <a:latin typeface="Raleway" pitchFamily="2" charset="0"/>
              <a:cs typeface="Arial" panose="020B0604020202020204" pitchFamily="34" charset="0"/>
              <a:sym typeface="Helvetica"/>
            </a:endParaRPr>
          </a:p>
        </p:txBody>
      </p:sp>
      <p:pic>
        <p:nvPicPr>
          <p:cNvPr id="3" name="Picture 2">
            <a:extLst>
              <a:ext uri="{FF2B5EF4-FFF2-40B4-BE49-F238E27FC236}">
                <a16:creationId xmlns:a16="http://schemas.microsoft.com/office/drawing/2014/main" id="{A54B5779-6304-4371-F3B3-0AE4A1ED2659}"/>
              </a:ext>
            </a:extLst>
          </p:cNvPr>
          <p:cNvPicPr>
            <a:picLocks noChangeAspect="1"/>
          </p:cNvPicPr>
          <p:nvPr/>
        </p:nvPicPr>
        <p:blipFill rotWithShape="1">
          <a:blip r:embed="rId5"/>
          <a:srcRect l="-120042" t="28930" r="188204" b="-9794"/>
          <a:stretch/>
        </p:blipFill>
        <p:spPr>
          <a:xfrm>
            <a:off x="8372922" y="4051734"/>
            <a:ext cx="1155391" cy="1879356"/>
          </a:xfrm>
          <a:prstGeom prst="rect">
            <a:avLst/>
          </a:prstGeom>
        </p:spPr>
      </p:pic>
      <p:pic>
        <p:nvPicPr>
          <p:cNvPr id="9" name="Picture 8" descr="Text&#10;&#10;Description automatically generated">
            <a:extLst>
              <a:ext uri="{FF2B5EF4-FFF2-40B4-BE49-F238E27FC236}">
                <a16:creationId xmlns:a16="http://schemas.microsoft.com/office/drawing/2014/main" id="{B1B516C3-05E9-23A9-6A18-7D7C797EE7A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23006" y="1745507"/>
            <a:ext cx="3142489" cy="1588059"/>
          </a:xfrm>
          <a:prstGeom prst="rect">
            <a:avLst/>
          </a:prstGeom>
        </p:spPr>
      </p:pic>
      <p:sp>
        <p:nvSpPr>
          <p:cNvPr id="6" name="TextBox 5">
            <a:extLst>
              <a:ext uri="{FF2B5EF4-FFF2-40B4-BE49-F238E27FC236}">
                <a16:creationId xmlns:a16="http://schemas.microsoft.com/office/drawing/2014/main" id="{1BF16F1D-7AD5-0674-6041-2B00E1B8DB83}"/>
              </a:ext>
            </a:extLst>
          </p:cNvPr>
          <p:cNvSpPr txBox="1"/>
          <p:nvPr/>
        </p:nvSpPr>
        <p:spPr>
          <a:xfrm>
            <a:off x="4546336" y="2012067"/>
            <a:ext cx="3204382" cy="783193"/>
          </a:xfrm>
          <a:prstGeom prst="roundRect">
            <a:avLst/>
          </a:prstGeom>
          <a:solidFill>
            <a:srgbClr val="6EA92D"/>
          </a:solidFill>
          <a:ln>
            <a:solidFill>
              <a:srgbClr val="6EA92D"/>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white"/>
                </a:solidFill>
                <a:effectLst/>
                <a:uLnTx/>
                <a:uFillTx/>
                <a:latin typeface="Arial Narrow" panose="020B0606020202030204" pitchFamily="34" charset="0"/>
              </a:rPr>
              <a:t>Packaging Recyclability Evaluation</a:t>
            </a:r>
          </a:p>
        </p:txBody>
      </p:sp>
      <p:sp>
        <p:nvSpPr>
          <p:cNvPr id="7" name="Left Arrow 21">
            <a:extLst>
              <a:ext uri="{FF2B5EF4-FFF2-40B4-BE49-F238E27FC236}">
                <a16:creationId xmlns:a16="http://schemas.microsoft.com/office/drawing/2014/main" id="{177F820C-06D8-893C-D12C-F4F9C37869C1}"/>
              </a:ext>
            </a:extLst>
          </p:cNvPr>
          <p:cNvSpPr/>
          <p:nvPr/>
        </p:nvSpPr>
        <p:spPr>
          <a:xfrm rot="10800000">
            <a:off x="7999519" y="2407081"/>
            <a:ext cx="416882" cy="253858"/>
          </a:xfrm>
          <a:prstGeom prst="leftArrow">
            <a:avLst/>
          </a:prstGeom>
          <a:solidFill>
            <a:srgbClr val="6EA92D"/>
          </a:solid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Narrow" panose="020B0606020202030204" pitchFamily="34" charset="0"/>
            </a:endParaRPr>
          </a:p>
        </p:txBody>
      </p:sp>
      <p:sp>
        <p:nvSpPr>
          <p:cNvPr id="14" name="Left Arrow 22">
            <a:extLst>
              <a:ext uri="{FF2B5EF4-FFF2-40B4-BE49-F238E27FC236}">
                <a16:creationId xmlns:a16="http://schemas.microsoft.com/office/drawing/2014/main" id="{5D4CCF5E-66CC-A0D7-89D2-C95ADDEB2AFD}"/>
              </a:ext>
            </a:extLst>
          </p:cNvPr>
          <p:cNvSpPr/>
          <p:nvPr/>
        </p:nvSpPr>
        <p:spPr>
          <a:xfrm rot="10800000">
            <a:off x="3880653" y="2407080"/>
            <a:ext cx="416882" cy="253858"/>
          </a:xfrm>
          <a:prstGeom prst="leftArrow">
            <a:avLst/>
          </a:prstGeom>
          <a:solidFill>
            <a:srgbClr val="6EA92D"/>
          </a:solidFill>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Narrow" panose="020B0606020202030204" pitchFamily="34" charset="0"/>
            </a:endParaRPr>
          </a:p>
        </p:txBody>
      </p:sp>
      <p:sp>
        <p:nvSpPr>
          <p:cNvPr id="15" name="TextBox 14">
            <a:extLst>
              <a:ext uri="{FF2B5EF4-FFF2-40B4-BE49-F238E27FC236}">
                <a16:creationId xmlns:a16="http://schemas.microsoft.com/office/drawing/2014/main" id="{A5C4CAAB-1445-E8C8-1E37-B7BF7350FAF0}"/>
              </a:ext>
            </a:extLst>
          </p:cNvPr>
          <p:cNvSpPr txBox="1"/>
          <p:nvPr/>
        </p:nvSpPr>
        <p:spPr>
          <a:xfrm>
            <a:off x="2611878" y="3435831"/>
            <a:ext cx="7608322" cy="3266214"/>
          </a:xfrm>
          <a:prstGeom prst="roundRect">
            <a:avLst/>
          </a:prstGeom>
          <a:ln w="76200">
            <a:solidFill>
              <a:srgbClr val="6EA92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dirty="0">
                <a:solidFill>
                  <a:srgbClr val="333E48"/>
                </a:solidFill>
                <a:latin typeface="Raleway" pitchFamily="2" charset="0"/>
              </a:rPr>
              <a:t>Better understanding of materials’ recyclability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dirty="0">
                <a:solidFill>
                  <a:srgbClr val="333E48"/>
                </a:solidFill>
                <a:latin typeface="Raleway" pitchFamily="2" charset="0"/>
              </a:rPr>
              <a:t>Feedback loop between recycling and design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dirty="0">
                <a:solidFill>
                  <a:srgbClr val="333E48"/>
                </a:solidFill>
                <a:latin typeface="Raleway" pitchFamily="2" charset="0"/>
              </a:rPr>
              <a:t>Standardised point of information for consumers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dirty="0">
                <a:solidFill>
                  <a:srgbClr val="333E48"/>
                </a:solidFill>
                <a:latin typeface="Raleway" pitchFamily="2" charset="0"/>
              </a:rPr>
              <a:t>Clear identification of packaging components and respective recyclability</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AU" dirty="0">
                <a:solidFill>
                  <a:srgbClr val="333E48"/>
                </a:solidFill>
                <a:latin typeface="Raleway" pitchFamily="2" charset="0"/>
              </a:rPr>
              <a:t>Evidence-based – Technical and kerbside recyclability information</a:t>
            </a:r>
          </a:p>
        </p:txBody>
      </p:sp>
      <p:sp>
        <p:nvSpPr>
          <p:cNvPr id="16" name="Left Brace 15">
            <a:extLst>
              <a:ext uri="{FF2B5EF4-FFF2-40B4-BE49-F238E27FC236}">
                <a16:creationId xmlns:a16="http://schemas.microsoft.com/office/drawing/2014/main" id="{147D6664-D136-1A37-CBDA-3E08C66EB35C}"/>
              </a:ext>
            </a:extLst>
          </p:cNvPr>
          <p:cNvSpPr/>
          <p:nvPr/>
        </p:nvSpPr>
        <p:spPr>
          <a:xfrm rot="16200000">
            <a:off x="6046617" y="1748764"/>
            <a:ext cx="246017" cy="2683198"/>
          </a:xfrm>
          <a:prstGeom prst="leftBrace">
            <a:avLst/>
          </a:prstGeom>
          <a:noFill/>
          <a:ln w="38100">
            <a:solidFill>
              <a:srgbClr val="6EA92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Narrow" panose="020B0606020202030204" pitchFamily="34" charset="0"/>
            </a:endParaRPr>
          </a:p>
        </p:txBody>
      </p:sp>
      <p:pic>
        <p:nvPicPr>
          <p:cNvPr id="17" name="Picture 16">
            <a:extLst>
              <a:ext uri="{FF2B5EF4-FFF2-40B4-BE49-F238E27FC236}">
                <a16:creationId xmlns:a16="http://schemas.microsoft.com/office/drawing/2014/main" id="{624ADA6B-3D91-D0F1-FA20-E3AD9F9A33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8663" y="2022200"/>
            <a:ext cx="2355385" cy="1016712"/>
          </a:xfrm>
          <a:prstGeom prst="rect">
            <a:avLst/>
          </a:prstGeom>
        </p:spPr>
      </p:pic>
    </p:spTree>
    <p:extLst>
      <p:ext uri="{BB962C8B-B14F-4D97-AF65-F5344CB8AC3E}">
        <p14:creationId xmlns:p14="http://schemas.microsoft.com/office/powerpoint/2010/main" val="260595785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lide Number"/>
          <p:cNvSpPr txBox="1">
            <a:spLocks noGrp="1"/>
          </p:cNvSpPr>
          <p:nvPr>
            <p:ph type="sldNum" sz="quarter" idx="4294967295"/>
          </p:nvPr>
        </p:nvSpPr>
        <p:spPr>
          <a:xfrm>
            <a:off x="23723933" y="610540"/>
            <a:ext cx="350027" cy="360643"/>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91421" tIns="91421" rIns="91421" bIns="91421" anchor="t"/>
          <a:lstStyle/>
          <a:p>
            <a:fld id="{86CB4B4D-7CA3-9044-876B-883B54F8677D}" type="slidenum">
              <a:rPr/>
              <a:t>16</a:t>
            </a:fld>
            <a:endParaRPr/>
          </a:p>
        </p:txBody>
      </p:sp>
      <p:sp>
        <p:nvSpPr>
          <p:cNvPr id="225" name="Group 15"/>
          <p:cNvSpPr/>
          <p:nvPr/>
        </p:nvSpPr>
        <p:spPr>
          <a:xfrm>
            <a:off x="1003103" y="3379380"/>
            <a:ext cx="9336542" cy="71200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108718" tIns="108718" rIns="108718" bIns="108718">
            <a:spAutoFit/>
          </a:bodyPr>
          <a:lstStyle>
            <a:lvl1pPr defTabSz="1087636">
              <a:spcBef>
                <a:spcPts val="600"/>
              </a:spcBef>
              <a:defRPr sz="1600">
                <a:solidFill>
                  <a:srgbClr val="343F48"/>
                </a:solidFill>
                <a:latin typeface="Arial"/>
                <a:ea typeface="Arial"/>
                <a:cs typeface="Arial"/>
                <a:sym typeface="Arial"/>
              </a:defRPr>
            </a:lvl1pPr>
          </a:lstStyle>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p:txBody>
      </p:sp>
      <p:grpSp>
        <p:nvGrpSpPr>
          <p:cNvPr id="228" name="Group"/>
          <p:cNvGrpSpPr/>
          <p:nvPr/>
        </p:nvGrpSpPr>
        <p:grpSpPr>
          <a:xfrm>
            <a:off x="11211031" y="5944343"/>
            <a:ext cx="1574837" cy="801828"/>
            <a:chOff x="0" y="0"/>
            <a:chExt cx="1574836" cy="801826"/>
          </a:xfrm>
        </p:grpSpPr>
        <p:sp>
          <p:nvSpPr>
            <p:cNvPr id="226" name="Shape"/>
            <p:cNvSpPr/>
            <p:nvPr/>
          </p:nvSpPr>
          <p:spPr>
            <a:xfrm rot="240000">
              <a:off x="282309" y="43394"/>
              <a:ext cx="1269134" cy="71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064" y="1653"/>
                    <a:pt x="14479" y="2959"/>
                    <a:pt x="10862" y="3913"/>
                  </a:cubicBezTo>
                  <a:cubicBezTo>
                    <a:pt x="7264" y="4862"/>
                    <a:pt x="3640" y="5461"/>
                    <a:pt x="6" y="5708"/>
                  </a:cubicBezTo>
                  <a:lnTo>
                    <a:pt x="0" y="21600"/>
                  </a:lnTo>
                  <a:cubicBezTo>
                    <a:pt x="4099" y="21257"/>
                    <a:pt x="8183" y="20479"/>
                    <a:pt x="12230" y="19270"/>
                  </a:cubicBezTo>
                  <a:cubicBezTo>
                    <a:pt x="15383" y="18328"/>
                    <a:pt x="18508" y="17127"/>
                    <a:pt x="21598" y="15669"/>
                  </a:cubicBezTo>
                  <a:lnTo>
                    <a:pt x="21600" y="0"/>
                  </a:lnTo>
                  <a:close/>
                </a:path>
              </a:pathLst>
            </a:custGeom>
            <a:solidFill>
              <a:srgbClr val="F6F6F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27" name="Circle"/>
            <p:cNvSpPr/>
            <p:nvPr/>
          </p:nvSpPr>
          <p:spPr>
            <a:xfrm rot="240000">
              <a:off x="17777" y="188434"/>
              <a:ext cx="528149" cy="528151"/>
            </a:xfrm>
            <a:prstGeom prst="ellipse">
              <a:avLst/>
            </a:prstGeom>
            <a:solidFill>
              <a:srgbClr val="F6F6F4"/>
            </a:solidFill>
            <a:ln w="12700" cap="flat">
              <a:noFill/>
              <a:miter lim="400000"/>
            </a:ln>
            <a:effectLst/>
          </p:spPr>
          <p:txBody>
            <a:bodyPr wrap="square" lIns="45718" tIns="45718" rIns="45718" bIns="45718" numCol="1" anchor="ctr">
              <a:noAutofit/>
            </a:bodyPr>
            <a:lstStyle/>
            <a:p>
              <a:pPr>
                <a:defRPr>
                  <a:latin typeface="+mj-lt"/>
                  <a:ea typeface="+mj-ea"/>
                  <a:cs typeface="+mj-cs"/>
                  <a:sym typeface="Calibri"/>
                </a:defRPr>
              </a:pPr>
              <a:endParaRPr/>
            </a:p>
          </p:txBody>
        </p:sp>
      </p:grpSp>
      <p:sp>
        <p:nvSpPr>
          <p:cNvPr id="229" name="01"/>
          <p:cNvSpPr txBox="1"/>
          <p:nvPr/>
        </p:nvSpPr>
        <p:spPr>
          <a:xfrm>
            <a:off x="11435714" y="6257713"/>
            <a:ext cx="307131" cy="3231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a:defRPr sz="1500" b="1">
                <a:latin typeface="Arial"/>
                <a:ea typeface="Arial"/>
                <a:cs typeface="Arial"/>
                <a:sym typeface="Arial"/>
              </a:defRPr>
            </a:lvl1pPr>
          </a:lstStyle>
          <a:p>
            <a:fld id="{D33D4DDE-DD6B-0848-B307-6C7D940620AC}" type="slidenum">
              <a:rPr lang="en-AU" smtClean="0"/>
              <a:t>16</a:t>
            </a:fld>
            <a:endParaRPr/>
          </a:p>
        </p:txBody>
      </p:sp>
      <p:pic>
        <p:nvPicPr>
          <p:cNvPr id="232" name="SlideTemplateAssets_TitleSlide2.png" descr="SlideTemplateAssets_TitleSlide2.png"/>
          <p:cNvPicPr>
            <a:picLocks noChangeAspect="1"/>
          </p:cNvPicPr>
          <p:nvPr/>
        </p:nvPicPr>
        <p:blipFill>
          <a:blip r:embed="rId3"/>
          <a:srcRect b="80085"/>
          <a:stretch>
            <a:fillRect/>
          </a:stretch>
        </p:blipFill>
        <p:spPr>
          <a:xfrm>
            <a:off x="0" y="-89229"/>
            <a:ext cx="12192004" cy="1399537"/>
          </a:xfrm>
          <a:prstGeom prst="rect">
            <a:avLst/>
          </a:prstGeom>
          <a:ln w="12700">
            <a:miter lim="400000"/>
          </a:ln>
        </p:spPr>
      </p:pic>
      <p:pic>
        <p:nvPicPr>
          <p:cNvPr id="234"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TextBox 4">
            <a:extLst>
              <a:ext uri="{FF2B5EF4-FFF2-40B4-BE49-F238E27FC236}">
                <a16:creationId xmlns:a16="http://schemas.microsoft.com/office/drawing/2014/main" id="{8B6DF736-A6E3-5DD7-2ABA-941D48766E7D}"/>
              </a:ext>
            </a:extLst>
          </p:cNvPr>
          <p:cNvSpPr txBox="1"/>
          <p:nvPr/>
        </p:nvSpPr>
        <p:spPr>
          <a:xfrm>
            <a:off x="417251" y="258281"/>
            <a:ext cx="6707826"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3000" b="1" i="0" u="none" strike="noStrike" cap="none" spc="0" normalizeH="0" baseline="0" dirty="0">
                <a:ln>
                  <a:noFill/>
                </a:ln>
                <a:solidFill>
                  <a:schemeClr val="bg1"/>
                </a:solidFill>
                <a:effectLst/>
                <a:uFillTx/>
                <a:latin typeface="Raleway" pitchFamily="2" charset="0"/>
                <a:cs typeface="Arial" panose="020B0604020202020204" pitchFamily="34" charset="0"/>
                <a:sym typeface="Helvetica"/>
              </a:rPr>
              <a:t>‘Check Locally’ ARL</a:t>
            </a:r>
            <a:endParaRPr kumimoji="0" lang="en-AU" sz="3000" b="1" i="0" u="none" strike="noStrike" cap="none" spc="0" normalizeH="0" baseline="0" dirty="0">
              <a:ln>
                <a:noFill/>
              </a:ln>
              <a:solidFill>
                <a:srgbClr val="000000"/>
              </a:solidFill>
              <a:effectLst/>
              <a:uFillTx/>
              <a:latin typeface="Raleway" pitchFamily="2" charset="0"/>
              <a:cs typeface="Arial" panose="020B0604020202020204" pitchFamily="34" charset="0"/>
              <a:sym typeface="Helvetica"/>
            </a:endParaRPr>
          </a:p>
        </p:txBody>
      </p:sp>
      <p:sp>
        <p:nvSpPr>
          <p:cNvPr id="6" name="TextBox 5">
            <a:extLst>
              <a:ext uri="{FF2B5EF4-FFF2-40B4-BE49-F238E27FC236}">
                <a16:creationId xmlns:a16="http://schemas.microsoft.com/office/drawing/2014/main" id="{030460AC-A3F1-394F-910E-27A402D480A3}"/>
              </a:ext>
            </a:extLst>
          </p:cNvPr>
          <p:cNvSpPr txBox="1"/>
          <p:nvPr/>
        </p:nvSpPr>
        <p:spPr>
          <a:xfrm>
            <a:off x="356407" y="2436867"/>
            <a:ext cx="8594210"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effectLst/>
                <a:latin typeface="Raleway" pitchFamily="2" charset="0"/>
                <a:cs typeface="Arial" panose="020B0604020202020204" pitchFamily="34" charset="0"/>
              </a:rPr>
              <a:t>Recovery solutions are changing faster than packaging update cycles </a:t>
            </a:r>
          </a:p>
          <a:p>
            <a:pPr marR="0" algn="l" defTabSz="914400" rtl="0" fontAlgn="auto" latinLnBrk="0" hangingPunct="0">
              <a:lnSpc>
                <a:spcPct val="100000"/>
              </a:lnSpc>
              <a:spcBef>
                <a:spcPts val="0"/>
              </a:spcBef>
              <a:spcAft>
                <a:spcPts val="0"/>
              </a:spcAft>
              <a:buClrTx/>
              <a:buSzTx/>
              <a:tabLst/>
            </a:pPr>
            <a:endParaRPr lang="en-US" sz="2000" dirty="0">
              <a:latin typeface="Raleway" pitchFamily="2" charset="0"/>
              <a:cs typeface="Arial" panose="020B0604020202020204" pitchFamily="34" charset="0"/>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effectLst/>
                <a:latin typeface="Raleway" pitchFamily="2" charset="0"/>
                <a:cs typeface="Arial" panose="020B0604020202020204" pitchFamily="34" charset="0"/>
              </a:rPr>
              <a:t>Collections expected to return in 12-18 months</a:t>
            </a: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000" dirty="0">
              <a:effectLst/>
              <a:latin typeface="Raleway" pitchFamily="2" charset="0"/>
              <a:cs typeface="Arial" panose="020B0604020202020204" pitchFamily="34" charset="0"/>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effectLst/>
                <a:latin typeface="Raleway" pitchFamily="2" charset="0"/>
                <a:cs typeface="Arial" panose="020B0604020202020204" pitchFamily="34" charset="0"/>
              </a:rPr>
              <a:t>New "Check Locally" ARL logo for soft plastic packaging to be applied when artwork is updated or when creating new product lines</a:t>
            </a:r>
          </a:p>
          <a:p>
            <a:endParaRPr lang="en-AU" sz="2000" dirty="0">
              <a:latin typeface="Raleway" pitchFamily="2" charset="0"/>
              <a:cs typeface="Arial" panose="020B0604020202020204" pitchFamily="34" charset="0"/>
            </a:endParaRPr>
          </a:p>
          <a:p>
            <a:pPr marL="171450" indent="-171450">
              <a:buFont typeface="Arial" panose="020B0604020202020204" pitchFamily="34" charset="0"/>
              <a:buChar char="•"/>
            </a:pPr>
            <a:r>
              <a:rPr lang="en-AU" sz="2000" dirty="0">
                <a:solidFill>
                  <a:srgbClr val="000000"/>
                </a:solidFill>
                <a:effectLst/>
                <a:latin typeface="Raleway" pitchFamily="2" charset="0"/>
                <a:cs typeface="Arial" panose="020B0604020202020204" pitchFamily="34" charset="0"/>
              </a:rPr>
              <a:t>Replace </a:t>
            </a:r>
            <a:r>
              <a:rPr lang="en-AU" sz="2000" dirty="0" err="1">
                <a:solidFill>
                  <a:srgbClr val="000000"/>
                </a:solidFill>
                <a:effectLst/>
                <a:latin typeface="Raleway" pitchFamily="2" charset="0"/>
                <a:cs typeface="Arial" panose="020B0604020202020204" pitchFamily="34" charset="0"/>
              </a:rPr>
              <a:t>REDcycle</a:t>
            </a:r>
            <a:r>
              <a:rPr lang="en-AU" sz="2000" dirty="0">
                <a:solidFill>
                  <a:srgbClr val="000000"/>
                </a:solidFill>
                <a:effectLst/>
                <a:latin typeface="Raleway" pitchFamily="2" charset="0"/>
                <a:cs typeface="Arial" panose="020B0604020202020204" pitchFamily="34" charset="0"/>
              </a:rPr>
              <a:t> as </a:t>
            </a:r>
            <a:r>
              <a:rPr lang="en-AU" sz="2000" dirty="0">
                <a:latin typeface="Raleway" pitchFamily="2" charset="0"/>
                <a:cs typeface="Arial" panose="020B0604020202020204" pitchFamily="34" charset="0"/>
              </a:rPr>
              <a:t>soon as practical</a:t>
            </a:r>
            <a:endParaRPr lang="en-AU" sz="2000" dirty="0">
              <a:solidFill>
                <a:srgbClr val="000000"/>
              </a:solidFill>
              <a:effectLst/>
              <a:latin typeface="Raleway" pitchFamily="2" charset="0"/>
              <a:cs typeface="Arial" panose="020B0604020202020204" pitchFamily="34" charset="0"/>
            </a:endParaRPr>
          </a:p>
        </p:txBody>
      </p:sp>
      <p:pic>
        <p:nvPicPr>
          <p:cNvPr id="3" name="Picture 2">
            <a:extLst>
              <a:ext uri="{FF2B5EF4-FFF2-40B4-BE49-F238E27FC236}">
                <a16:creationId xmlns:a16="http://schemas.microsoft.com/office/drawing/2014/main" id="{A54B5779-6304-4371-F3B3-0AE4A1ED2659}"/>
              </a:ext>
            </a:extLst>
          </p:cNvPr>
          <p:cNvPicPr>
            <a:picLocks noChangeAspect="1"/>
          </p:cNvPicPr>
          <p:nvPr/>
        </p:nvPicPr>
        <p:blipFill rotWithShape="1">
          <a:blip r:embed="rId5"/>
          <a:srcRect l="-120042" t="28930" r="188204" b="-9794"/>
          <a:stretch/>
        </p:blipFill>
        <p:spPr>
          <a:xfrm>
            <a:off x="8372922" y="4051734"/>
            <a:ext cx="1155391" cy="1879356"/>
          </a:xfrm>
          <a:prstGeom prst="rect">
            <a:avLst/>
          </a:prstGeom>
        </p:spPr>
      </p:pic>
      <p:pic>
        <p:nvPicPr>
          <p:cNvPr id="8" name="Picture 7">
            <a:extLst>
              <a:ext uri="{FF2B5EF4-FFF2-40B4-BE49-F238E27FC236}">
                <a16:creationId xmlns:a16="http://schemas.microsoft.com/office/drawing/2014/main" id="{137AE615-313C-6E40-9026-D4B850EBBAF7}"/>
              </a:ext>
            </a:extLst>
          </p:cNvPr>
          <p:cNvPicPr>
            <a:picLocks noChangeAspect="1"/>
          </p:cNvPicPr>
          <p:nvPr/>
        </p:nvPicPr>
        <p:blipFill>
          <a:blip r:embed="rId6"/>
          <a:stretch>
            <a:fillRect/>
          </a:stretch>
        </p:blipFill>
        <p:spPr>
          <a:xfrm>
            <a:off x="9153630" y="2076450"/>
            <a:ext cx="2057400" cy="3600450"/>
          </a:xfrm>
          <a:prstGeom prst="rect">
            <a:avLst/>
          </a:prstGeom>
        </p:spPr>
      </p:pic>
    </p:spTree>
    <p:extLst>
      <p:ext uri="{BB962C8B-B14F-4D97-AF65-F5344CB8AC3E}">
        <p14:creationId xmlns:p14="http://schemas.microsoft.com/office/powerpoint/2010/main" val="42525273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lide Number"/>
          <p:cNvSpPr txBox="1">
            <a:spLocks noGrp="1"/>
          </p:cNvSpPr>
          <p:nvPr>
            <p:ph type="sldNum" sz="quarter" idx="4294967295"/>
          </p:nvPr>
        </p:nvSpPr>
        <p:spPr>
          <a:xfrm>
            <a:off x="23723933" y="610540"/>
            <a:ext cx="350027" cy="360643"/>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1" tIns="91421" rIns="91421" bIns="91421" anchor="t"/>
          <a:lstStyle/>
          <a:p>
            <a:fld id="{86CB4B4D-7CA3-9044-876B-883B54F8677D}" type="slidenum">
              <a:rPr/>
              <a:t>17</a:t>
            </a:fld>
            <a:endParaRPr/>
          </a:p>
        </p:txBody>
      </p:sp>
      <p:sp>
        <p:nvSpPr>
          <p:cNvPr id="225" name="Group 15"/>
          <p:cNvSpPr/>
          <p:nvPr/>
        </p:nvSpPr>
        <p:spPr>
          <a:xfrm>
            <a:off x="1003103" y="3379380"/>
            <a:ext cx="9336542" cy="71200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8718" tIns="108718" rIns="108718" bIns="108718">
            <a:spAutoFit/>
          </a:bodyPr>
          <a:lstStyle>
            <a:lvl1pPr defTabSz="1087636">
              <a:spcBef>
                <a:spcPts val="600"/>
              </a:spcBef>
              <a:defRPr sz="1600">
                <a:solidFill>
                  <a:srgbClr val="343F48"/>
                </a:solidFill>
                <a:latin typeface="Arial"/>
                <a:ea typeface="Arial"/>
                <a:cs typeface="Arial"/>
                <a:sym typeface="Arial"/>
              </a:defRPr>
            </a:lvl1pPr>
          </a:lstStyle>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p:txBody>
      </p:sp>
      <p:grpSp>
        <p:nvGrpSpPr>
          <p:cNvPr id="228" name="Group"/>
          <p:cNvGrpSpPr/>
          <p:nvPr/>
        </p:nvGrpSpPr>
        <p:grpSpPr>
          <a:xfrm>
            <a:off x="11211031" y="5944343"/>
            <a:ext cx="1574837" cy="801828"/>
            <a:chOff x="0" y="0"/>
            <a:chExt cx="1574836" cy="801826"/>
          </a:xfrm>
        </p:grpSpPr>
        <p:sp>
          <p:nvSpPr>
            <p:cNvPr id="226" name="Shape"/>
            <p:cNvSpPr/>
            <p:nvPr/>
          </p:nvSpPr>
          <p:spPr>
            <a:xfrm rot="240000">
              <a:off x="282309" y="43394"/>
              <a:ext cx="1269134" cy="71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064" y="1653"/>
                    <a:pt x="14479" y="2959"/>
                    <a:pt x="10862" y="3913"/>
                  </a:cubicBezTo>
                  <a:cubicBezTo>
                    <a:pt x="7264" y="4862"/>
                    <a:pt x="3640" y="5461"/>
                    <a:pt x="6" y="5708"/>
                  </a:cubicBezTo>
                  <a:lnTo>
                    <a:pt x="0" y="21600"/>
                  </a:lnTo>
                  <a:cubicBezTo>
                    <a:pt x="4099" y="21257"/>
                    <a:pt x="8183" y="20479"/>
                    <a:pt x="12230" y="19270"/>
                  </a:cubicBezTo>
                  <a:cubicBezTo>
                    <a:pt x="15383" y="18328"/>
                    <a:pt x="18508" y="17127"/>
                    <a:pt x="21598" y="15669"/>
                  </a:cubicBezTo>
                  <a:lnTo>
                    <a:pt x="21600" y="0"/>
                  </a:lnTo>
                  <a:close/>
                </a:path>
              </a:pathLst>
            </a:custGeom>
            <a:solidFill>
              <a:srgbClr val="F6F6F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27" name="Circle"/>
            <p:cNvSpPr/>
            <p:nvPr/>
          </p:nvSpPr>
          <p:spPr>
            <a:xfrm rot="240000">
              <a:off x="17777" y="188434"/>
              <a:ext cx="528149" cy="528151"/>
            </a:xfrm>
            <a:prstGeom prst="ellipse">
              <a:avLst/>
            </a:prstGeom>
            <a:solidFill>
              <a:srgbClr val="F6F6F4"/>
            </a:solidFill>
            <a:ln w="12700" cap="flat">
              <a:noFill/>
              <a:miter lim="400000"/>
            </a:ln>
            <a:effectLst/>
          </p:spPr>
          <p:txBody>
            <a:bodyPr wrap="square" lIns="45718" tIns="45718" rIns="45718" bIns="45718" numCol="1" anchor="ctr">
              <a:noAutofit/>
            </a:bodyPr>
            <a:lstStyle/>
            <a:p>
              <a:pPr>
                <a:defRPr>
                  <a:latin typeface="+mj-lt"/>
                  <a:ea typeface="+mj-ea"/>
                  <a:cs typeface="+mj-cs"/>
                  <a:sym typeface="Calibri"/>
                </a:defRPr>
              </a:pPr>
              <a:endParaRPr/>
            </a:p>
          </p:txBody>
        </p:sp>
      </p:grpSp>
      <p:sp>
        <p:nvSpPr>
          <p:cNvPr id="229" name="01"/>
          <p:cNvSpPr txBox="1"/>
          <p:nvPr/>
        </p:nvSpPr>
        <p:spPr>
          <a:xfrm>
            <a:off x="11435714" y="6257713"/>
            <a:ext cx="307131" cy="3231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a:defRPr sz="1500" b="1">
                <a:latin typeface="Arial"/>
                <a:ea typeface="Arial"/>
                <a:cs typeface="Arial"/>
                <a:sym typeface="Arial"/>
              </a:defRPr>
            </a:lvl1pPr>
          </a:lstStyle>
          <a:p>
            <a:fld id="{D33D4DDE-DD6B-0848-B307-6C7D940620AC}" type="slidenum">
              <a:rPr lang="en-AU" smtClean="0"/>
              <a:t>17</a:t>
            </a:fld>
            <a:endParaRPr/>
          </a:p>
        </p:txBody>
      </p:sp>
      <p:pic>
        <p:nvPicPr>
          <p:cNvPr id="232" name="SlideTemplateAssets_TitleSlide2.png" descr="SlideTemplateAssets_TitleSlide2.png"/>
          <p:cNvPicPr>
            <a:picLocks noChangeAspect="1"/>
          </p:cNvPicPr>
          <p:nvPr/>
        </p:nvPicPr>
        <p:blipFill>
          <a:blip r:embed="rId3"/>
          <a:srcRect b="80085"/>
          <a:stretch>
            <a:fillRect/>
          </a:stretch>
        </p:blipFill>
        <p:spPr>
          <a:xfrm>
            <a:off x="0" y="-89229"/>
            <a:ext cx="12192004" cy="1399537"/>
          </a:xfrm>
          <a:prstGeom prst="rect">
            <a:avLst/>
          </a:prstGeom>
          <a:ln w="12700">
            <a:miter lim="400000"/>
          </a:ln>
        </p:spPr>
      </p:pic>
      <p:pic>
        <p:nvPicPr>
          <p:cNvPr id="234"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TextBox 4">
            <a:extLst>
              <a:ext uri="{FF2B5EF4-FFF2-40B4-BE49-F238E27FC236}">
                <a16:creationId xmlns:a16="http://schemas.microsoft.com/office/drawing/2014/main" id="{8B6DF736-A6E3-5DD7-2ABA-941D48766E7D}"/>
              </a:ext>
            </a:extLst>
          </p:cNvPr>
          <p:cNvSpPr txBox="1"/>
          <p:nvPr/>
        </p:nvSpPr>
        <p:spPr>
          <a:xfrm>
            <a:off x="417251" y="186841"/>
            <a:ext cx="6707826"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3000" b="1" i="0" u="none" strike="noStrike" cap="none" spc="0" normalizeH="0" baseline="0" dirty="0">
                <a:ln>
                  <a:noFill/>
                </a:ln>
                <a:solidFill>
                  <a:schemeClr val="bg1"/>
                </a:solidFill>
                <a:effectLst/>
                <a:uFillTx/>
                <a:latin typeface="Raleway" pitchFamily="2" charset="0"/>
                <a:cs typeface="Arial" panose="020B0604020202020204" pitchFamily="34" charset="0"/>
                <a:sym typeface="Helvetica"/>
              </a:rPr>
              <a:t>‘Check Locally’ ARL</a:t>
            </a:r>
            <a:endParaRPr kumimoji="0" lang="en-AU" sz="3000" b="1" i="0" u="none" strike="noStrike" cap="none" spc="0" normalizeH="0" baseline="0" dirty="0">
              <a:ln>
                <a:noFill/>
              </a:ln>
              <a:solidFill>
                <a:srgbClr val="000000"/>
              </a:solidFill>
              <a:effectLst/>
              <a:uFillTx/>
              <a:latin typeface="Raleway" pitchFamily="2" charset="0"/>
              <a:cs typeface="Arial" panose="020B0604020202020204" pitchFamily="34" charset="0"/>
              <a:sym typeface="Helvetica"/>
            </a:endParaRPr>
          </a:p>
        </p:txBody>
      </p:sp>
      <p:sp>
        <p:nvSpPr>
          <p:cNvPr id="6" name="TextBox 5">
            <a:extLst>
              <a:ext uri="{FF2B5EF4-FFF2-40B4-BE49-F238E27FC236}">
                <a16:creationId xmlns:a16="http://schemas.microsoft.com/office/drawing/2014/main" id="{030460AC-A3F1-394F-910E-27A402D480A3}"/>
              </a:ext>
            </a:extLst>
          </p:cNvPr>
          <p:cNvSpPr txBox="1"/>
          <p:nvPr/>
        </p:nvSpPr>
        <p:spPr>
          <a:xfrm>
            <a:off x="267663" y="1621461"/>
            <a:ext cx="8187224" cy="44935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lvl="8" indent="-171450">
              <a:buFont typeface="Arial" panose="020B0604020202020204" pitchFamily="34" charset="0"/>
              <a:buChar char="•"/>
            </a:pPr>
            <a:r>
              <a:rPr lang="en-US" sz="2200" dirty="0">
                <a:latin typeface="Raleway" pitchFamily="2" charset="0"/>
              </a:rPr>
              <a:t>Updated icon reduces consumer confusion regarding use of transparent mobius loop for soft plastic packaging.</a:t>
            </a:r>
          </a:p>
          <a:p>
            <a:pPr lvl="8"/>
            <a:r>
              <a:rPr lang="en-US" sz="2200" dirty="0">
                <a:latin typeface="Raleway" pitchFamily="2" charset="0"/>
              </a:rPr>
              <a:t>	- Bin Audit</a:t>
            </a:r>
          </a:p>
          <a:p>
            <a:pPr lvl="8"/>
            <a:r>
              <a:rPr lang="en-US" sz="2200" dirty="0">
                <a:latin typeface="Raleway" pitchFamily="2" charset="0"/>
              </a:rPr>
              <a:t>	- Consumer testing</a:t>
            </a: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sz="2200" dirty="0">
              <a:latin typeface="Raleway" pitchFamily="2" charset="0"/>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200" dirty="0">
                <a:latin typeface="Raleway" pitchFamily="2" charset="0"/>
              </a:rPr>
              <a:t>Logo does not replace the Conditionally Recyclable ARL. It is a new labelling option for:</a:t>
            </a:r>
          </a:p>
          <a:p>
            <a:pPr marR="0" algn="l" defTabSz="914400" rtl="0" fontAlgn="auto" latinLnBrk="0" hangingPunct="0">
              <a:lnSpc>
                <a:spcPct val="100000"/>
              </a:lnSpc>
              <a:spcBef>
                <a:spcPts val="0"/>
              </a:spcBef>
              <a:spcAft>
                <a:spcPts val="0"/>
              </a:spcAft>
              <a:buClrTx/>
              <a:buSzTx/>
              <a:tabLst/>
            </a:pPr>
            <a:r>
              <a:rPr lang="en-US" sz="2200" dirty="0">
                <a:latin typeface="Raleway" pitchFamily="2" charset="0"/>
              </a:rPr>
              <a:t>	1. Soft plastic packaging that meets thresholds.</a:t>
            </a:r>
          </a:p>
          <a:p>
            <a:pPr marR="0" algn="l" defTabSz="914400" rtl="0" fontAlgn="auto" latinLnBrk="0" hangingPunct="0">
              <a:lnSpc>
                <a:spcPct val="100000"/>
              </a:lnSpc>
              <a:spcBef>
                <a:spcPts val="0"/>
              </a:spcBef>
              <a:spcAft>
                <a:spcPts val="0"/>
              </a:spcAft>
              <a:buClrTx/>
              <a:buSzTx/>
              <a:tabLst/>
            </a:pPr>
            <a:r>
              <a:rPr lang="en-US" sz="2200" dirty="0">
                <a:latin typeface="Raleway" pitchFamily="2" charset="0"/>
              </a:rPr>
              <a:t>	2. Other packaging that is ‘less widely accepted’</a:t>
            </a:r>
          </a:p>
          <a:p>
            <a:pPr marR="0" algn="l" defTabSz="914400" rtl="0" fontAlgn="auto" latinLnBrk="0" hangingPunct="0">
              <a:lnSpc>
                <a:spcPct val="100000"/>
              </a:lnSpc>
              <a:spcBef>
                <a:spcPts val="0"/>
              </a:spcBef>
              <a:spcAft>
                <a:spcPts val="0"/>
              </a:spcAft>
              <a:buClrTx/>
              <a:buSzTx/>
              <a:tabLst/>
            </a:pPr>
            <a:r>
              <a:rPr lang="en-US" sz="2200" dirty="0">
                <a:latin typeface="Raleway" pitchFamily="2" charset="0"/>
              </a:rPr>
              <a:t>	    </a:t>
            </a:r>
            <a:r>
              <a:rPr lang="en-US" sz="2200" b="1" dirty="0">
                <a:latin typeface="Raleway" pitchFamily="2" charset="0"/>
              </a:rPr>
              <a:t>Less widely accepted = </a:t>
            </a:r>
            <a:r>
              <a:rPr lang="en-US" sz="2200" dirty="0">
                <a:latin typeface="Raleway" pitchFamily="2" charset="0"/>
              </a:rPr>
              <a:t>between 60% and 80% of</a:t>
            </a:r>
          </a:p>
          <a:p>
            <a:pPr marR="0" algn="l" defTabSz="914400" rtl="0" fontAlgn="auto" latinLnBrk="0" hangingPunct="0">
              <a:lnSpc>
                <a:spcPct val="100000"/>
              </a:lnSpc>
              <a:spcBef>
                <a:spcPts val="0"/>
              </a:spcBef>
              <a:spcAft>
                <a:spcPts val="0"/>
              </a:spcAft>
              <a:buClrTx/>
              <a:buSzTx/>
              <a:tabLst/>
            </a:pPr>
            <a:r>
              <a:rPr lang="en-US" sz="2200" dirty="0">
                <a:latin typeface="Raleway" pitchFamily="2" charset="0"/>
              </a:rPr>
              <a:t>	    the </a:t>
            </a:r>
            <a:r>
              <a:rPr lang="en-US" sz="2200" dirty="0" err="1">
                <a:latin typeface="Raleway" pitchFamily="2" charset="0"/>
              </a:rPr>
              <a:t>kerbside</a:t>
            </a:r>
            <a:r>
              <a:rPr lang="en-US" sz="2200" dirty="0">
                <a:latin typeface="Raleway" pitchFamily="2" charset="0"/>
              </a:rPr>
              <a:t> population has access to a council</a:t>
            </a:r>
          </a:p>
          <a:p>
            <a:pPr marR="0" algn="l" defTabSz="914400" rtl="0" fontAlgn="auto" latinLnBrk="0" hangingPunct="0">
              <a:lnSpc>
                <a:spcPct val="100000"/>
              </a:lnSpc>
              <a:spcBef>
                <a:spcPts val="0"/>
              </a:spcBef>
              <a:spcAft>
                <a:spcPts val="0"/>
              </a:spcAft>
              <a:buClrTx/>
              <a:buSzTx/>
              <a:tabLst/>
            </a:pPr>
            <a:r>
              <a:rPr lang="en-US" sz="2200" dirty="0">
                <a:latin typeface="Raleway" pitchFamily="2" charset="0"/>
              </a:rPr>
              <a:t>	    service that collects the material.</a:t>
            </a:r>
          </a:p>
          <a:p>
            <a:pPr marR="0" algn="l" defTabSz="914400" rtl="0" fontAlgn="auto" latinLnBrk="0" hangingPunct="0">
              <a:lnSpc>
                <a:spcPct val="100000"/>
              </a:lnSpc>
              <a:spcBef>
                <a:spcPts val="0"/>
              </a:spcBef>
              <a:spcAft>
                <a:spcPts val="0"/>
              </a:spcAft>
              <a:buClrTx/>
              <a:buSzTx/>
              <a:tabLst/>
            </a:pPr>
            <a:r>
              <a:rPr lang="en-US" sz="2200" dirty="0">
                <a:latin typeface="Raleway" pitchFamily="2" charset="0"/>
              </a:rPr>
              <a:t>	    e.g. aseptic cartons in Australia</a:t>
            </a:r>
          </a:p>
        </p:txBody>
      </p:sp>
      <p:pic>
        <p:nvPicPr>
          <p:cNvPr id="4" name="Picture 3">
            <a:extLst>
              <a:ext uri="{FF2B5EF4-FFF2-40B4-BE49-F238E27FC236}">
                <a16:creationId xmlns:a16="http://schemas.microsoft.com/office/drawing/2014/main" id="{5EDFAA36-0290-9C2F-7A67-2B9824482B32}"/>
              </a:ext>
            </a:extLst>
          </p:cNvPr>
          <p:cNvPicPr>
            <a:picLocks noChangeAspect="1"/>
          </p:cNvPicPr>
          <p:nvPr/>
        </p:nvPicPr>
        <p:blipFill>
          <a:blip r:embed="rId5"/>
          <a:stretch>
            <a:fillRect/>
          </a:stretch>
        </p:blipFill>
        <p:spPr>
          <a:xfrm>
            <a:off x="9153630" y="2076450"/>
            <a:ext cx="2057400" cy="3600450"/>
          </a:xfrm>
          <a:prstGeom prst="rect">
            <a:avLst/>
          </a:prstGeom>
        </p:spPr>
      </p:pic>
    </p:spTree>
    <p:extLst>
      <p:ext uri="{BB962C8B-B14F-4D97-AF65-F5344CB8AC3E}">
        <p14:creationId xmlns:p14="http://schemas.microsoft.com/office/powerpoint/2010/main" val="314012076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lide Number"/>
          <p:cNvSpPr txBox="1">
            <a:spLocks noGrp="1"/>
          </p:cNvSpPr>
          <p:nvPr>
            <p:ph type="sldNum" sz="quarter" idx="4294967295"/>
          </p:nvPr>
        </p:nvSpPr>
        <p:spPr>
          <a:xfrm>
            <a:off x="23723933" y="610540"/>
            <a:ext cx="350027" cy="360643"/>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1" tIns="91421" rIns="91421" bIns="91421" anchor="t"/>
          <a:lstStyle/>
          <a:p>
            <a:fld id="{86CB4B4D-7CA3-9044-876B-883B54F8677D}" type="slidenum">
              <a:rPr/>
              <a:t>18</a:t>
            </a:fld>
            <a:endParaRPr/>
          </a:p>
        </p:txBody>
      </p:sp>
      <p:sp>
        <p:nvSpPr>
          <p:cNvPr id="225" name="Group 15"/>
          <p:cNvSpPr/>
          <p:nvPr/>
        </p:nvSpPr>
        <p:spPr>
          <a:xfrm>
            <a:off x="1003103" y="3379380"/>
            <a:ext cx="9336542" cy="71200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8718" tIns="108718" rIns="108718" bIns="108718">
            <a:spAutoFit/>
          </a:bodyPr>
          <a:lstStyle>
            <a:lvl1pPr defTabSz="1087636">
              <a:spcBef>
                <a:spcPts val="600"/>
              </a:spcBef>
              <a:defRPr sz="1600">
                <a:solidFill>
                  <a:srgbClr val="343F48"/>
                </a:solidFill>
                <a:latin typeface="Arial"/>
                <a:ea typeface="Arial"/>
                <a:cs typeface="Arial"/>
                <a:sym typeface="Arial"/>
              </a:defRPr>
            </a:lvl1pPr>
          </a:lstStyle>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p:txBody>
      </p:sp>
      <p:grpSp>
        <p:nvGrpSpPr>
          <p:cNvPr id="228" name="Group"/>
          <p:cNvGrpSpPr/>
          <p:nvPr/>
        </p:nvGrpSpPr>
        <p:grpSpPr>
          <a:xfrm>
            <a:off x="11211031" y="5944343"/>
            <a:ext cx="1574837" cy="801828"/>
            <a:chOff x="0" y="0"/>
            <a:chExt cx="1574836" cy="801826"/>
          </a:xfrm>
        </p:grpSpPr>
        <p:sp>
          <p:nvSpPr>
            <p:cNvPr id="226" name="Shape"/>
            <p:cNvSpPr/>
            <p:nvPr/>
          </p:nvSpPr>
          <p:spPr>
            <a:xfrm rot="240000">
              <a:off x="282309" y="43394"/>
              <a:ext cx="1269134" cy="71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064" y="1653"/>
                    <a:pt x="14479" y="2959"/>
                    <a:pt x="10862" y="3913"/>
                  </a:cubicBezTo>
                  <a:cubicBezTo>
                    <a:pt x="7264" y="4862"/>
                    <a:pt x="3640" y="5461"/>
                    <a:pt x="6" y="5708"/>
                  </a:cubicBezTo>
                  <a:lnTo>
                    <a:pt x="0" y="21600"/>
                  </a:lnTo>
                  <a:cubicBezTo>
                    <a:pt x="4099" y="21257"/>
                    <a:pt x="8183" y="20479"/>
                    <a:pt x="12230" y="19270"/>
                  </a:cubicBezTo>
                  <a:cubicBezTo>
                    <a:pt x="15383" y="18328"/>
                    <a:pt x="18508" y="17127"/>
                    <a:pt x="21598" y="15669"/>
                  </a:cubicBezTo>
                  <a:lnTo>
                    <a:pt x="21600" y="0"/>
                  </a:lnTo>
                  <a:close/>
                </a:path>
              </a:pathLst>
            </a:custGeom>
            <a:solidFill>
              <a:srgbClr val="F6F6F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27" name="Circle"/>
            <p:cNvSpPr/>
            <p:nvPr/>
          </p:nvSpPr>
          <p:spPr>
            <a:xfrm rot="240000">
              <a:off x="17777" y="188434"/>
              <a:ext cx="528149" cy="528151"/>
            </a:xfrm>
            <a:prstGeom prst="ellipse">
              <a:avLst/>
            </a:prstGeom>
            <a:solidFill>
              <a:srgbClr val="F6F6F4"/>
            </a:solidFill>
            <a:ln w="12700" cap="flat">
              <a:noFill/>
              <a:miter lim="400000"/>
            </a:ln>
            <a:effectLst/>
          </p:spPr>
          <p:txBody>
            <a:bodyPr wrap="square" lIns="45718" tIns="45718" rIns="45718" bIns="45718" numCol="1" anchor="ctr">
              <a:noAutofit/>
            </a:bodyPr>
            <a:lstStyle/>
            <a:p>
              <a:pPr>
                <a:defRPr>
                  <a:latin typeface="+mj-lt"/>
                  <a:ea typeface="+mj-ea"/>
                  <a:cs typeface="+mj-cs"/>
                  <a:sym typeface="Calibri"/>
                </a:defRPr>
              </a:pPr>
              <a:endParaRPr/>
            </a:p>
          </p:txBody>
        </p:sp>
      </p:grpSp>
      <p:sp>
        <p:nvSpPr>
          <p:cNvPr id="229" name="01"/>
          <p:cNvSpPr txBox="1"/>
          <p:nvPr/>
        </p:nvSpPr>
        <p:spPr>
          <a:xfrm>
            <a:off x="11435714" y="6257713"/>
            <a:ext cx="307131" cy="3231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a:defRPr sz="1500" b="1">
                <a:latin typeface="Arial"/>
                <a:ea typeface="Arial"/>
                <a:cs typeface="Arial"/>
                <a:sym typeface="Arial"/>
              </a:defRPr>
            </a:lvl1pPr>
          </a:lstStyle>
          <a:p>
            <a:fld id="{D33D4DDE-DD6B-0848-B307-6C7D940620AC}" type="slidenum">
              <a:rPr lang="en-AU" smtClean="0"/>
              <a:t>18</a:t>
            </a:fld>
            <a:endParaRPr/>
          </a:p>
        </p:txBody>
      </p:sp>
      <p:pic>
        <p:nvPicPr>
          <p:cNvPr id="232" name="SlideTemplateAssets_TitleSlide2.png" descr="SlideTemplateAssets_TitleSlide2.png"/>
          <p:cNvPicPr>
            <a:picLocks noChangeAspect="1"/>
          </p:cNvPicPr>
          <p:nvPr/>
        </p:nvPicPr>
        <p:blipFill>
          <a:blip r:embed="rId3"/>
          <a:srcRect b="80085"/>
          <a:stretch>
            <a:fillRect/>
          </a:stretch>
        </p:blipFill>
        <p:spPr>
          <a:xfrm>
            <a:off x="0" y="-89229"/>
            <a:ext cx="12192004" cy="1399537"/>
          </a:xfrm>
          <a:prstGeom prst="rect">
            <a:avLst/>
          </a:prstGeom>
          <a:ln w="12700">
            <a:miter lim="400000"/>
          </a:ln>
        </p:spPr>
      </p:pic>
      <p:sp>
        <p:nvSpPr>
          <p:cNvPr id="233" name="Rectangle 20"/>
          <p:cNvSpPr txBox="1"/>
          <p:nvPr/>
        </p:nvSpPr>
        <p:spPr>
          <a:xfrm>
            <a:off x="367672" y="1586378"/>
            <a:ext cx="556111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defTabSz="1828432">
              <a:defRPr sz="3000" b="1">
                <a:solidFill>
                  <a:srgbClr val="779B49"/>
                </a:solidFill>
                <a:latin typeface="Arial"/>
                <a:ea typeface="Arial"/>
                <a:cs typeface="Arial"/>
                <a:sym typeface="Arial"/>
              </a:defRPr>
            </a:pPr>
            <a:r>
              <a:rPr lang="en-US" dirty="0">
                <a:latin typeface="Raleway" pitchFamily="2" charset="0"/>
              </a:rPr>
              <a:t>Stage 1 - Features </a:t>
            </a:r>
          </a:p>
        </p:txBody>
      </p:sp>
      <p:pic>
        <p:nvPicPr>
          <p:cNvPr id="234"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TextBox 4">
            <a:extLst>
              <a:ext uri="{FF2B5EF4-FFF2-40B4-BE49-F238E27FC236}">
                <a16:creationId xmlns:a16="http://schemas.microsoft.com/office/drawing/2014/main" id="{8B6DF736-A6E3-5DD7-2ABA-941D48766E7D}"/>
              </a:ext>
            </a:extLst>
          </p:cNvPr>
          <p:cNvSpPr txBox="1"/>
          <p:nvPr/>
        </p:nvSpPr>
        <p:spPr>
          <a:xfrm>
            <a:off x="417250" y="186841"/>
            <a:ext cx="9624273"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3000" b="1" i="0" u="none" strike="noStrike" cap="none" spc="0" normalizeH="0" baseline="0" dirty="0">
                <a:ln>
                  <a:noFill/>
                </a:ln>
                <a:solidFill>
                  <a:schemeClr val="bg1"/>
                </a:solidFill>
                <a:effectLst/>
                <a:uFillTx/>
                <a:latin typeface="Raleway" pitchFamily="2" charset="0"/>
                <a:cs typeface="Arial" panose="020B0604020202020204" pitchFamily="34" charset="0"/>
                <a:sym typeface="Helvetica"/>
              </a:rPr>
              <a:t>Updated ARL.org.au Website </a:t>
            </a:r>
            <a:r>
              <a:rPr kumimoji="0" lang="en-AU" sz="3000" b="1" i="0" u="none" strike="noStrike" cap="none" spc="0" normalizeH="0" baseline="0" dirty="0">
                <a:ln>
                  <a:noFill/>
                </a:ln>
                <a:solidFill>
                  <a:srgbClr val="779B49"/>
                </a:solidFill>
                <a:effectLst/>
                <a:uFillTx/>
                <a:latin typeface="Raleway" pitchFamily="2" charset="0"/>
                <a:cs typeface="Arial" panose="020B0604020202020204" pitchFamily="34" charset="0"/>
                <a:sym typeface="Helvetica"/>
              </a:rPr>
              <a:t>(Australi</a:t>
            </a:r>
            <a:r>
              <a:rPr lang="en-AU" sz="3000" b="1" dirty="0">
                <a:solidFill>
                  <a:srgbClr val="779B49"/>
                </a:solidFill>
                <a:latin typeface="Raleway" pitchFamily="2" charset="0"/>
                <a:cs typeface="Arial" panose="020B0604020202020204" pitchFamily="34" charset="0"/>
              </a:rPr>
              <a:t>a Only)</a:t>
            </a:r>
            <a:endParaRPr kumimoji="0" lang="en-AU" sz="3000" b="1" i="0" u="none" strike="noStrike" cap="none" spc="0" normalizeH="0" baseline="0" dirty="0">
              <a:ln>
                <a:noFill/>
              </a:ln>
              <a:solidFill>
                <a:srgbClr val="779B49"/>
              </a:solidFill>
              <a:effectLst/>
              <a:uFillTx/>
              <a:latin typeface="Raleway" pitchFamily="2" charset="0"/>
              <a:cs typeface="Arial" panose="020B0604020202020204" pitchFamily="34" charset="0"/>
              <a:sym typeface="Helvetica"/>
            </a:endParaRPr>
          </a:p>
        </p:txBody>
      </p:sp>
      <p:sp>
        <p:nvSpPr>
          <p:cNvPr id="7" name="TextBox 6">
            <a:extLst>
              <a:ext uri="{FF2B5EF4-FFF2-40B4-BE49-F238E27FC236}">
                <a16:creationId xmlns:a16="http://schemas.microsoft.com/office/drawing/2014/main" id="{D39E55AB-BA96-1529-E90E-51646D12400E}"/>
              </a:ext>
            </a:extLst>
          </p:cNvPr>
          <p:cNvSpPr txBox="1"/>
          <p:nvPr/>
        </p:nvSpPr>
        <p:spPr>
          <a:xfrm>
            <a:off x="367672" y="2298674"/>
            <a:ext cx="5915433" cy="44012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2000" dirty="0">
                <a:latin typeface="Raleway" pitchFamily="2" charset="0"/>
                <a:cs typeface="Arial" panose="020B0604020202020204" pitchFamily="34" charset="0"/>
              </a:rPr>
              <a:t>Consumers check locally for </a:t>
            </a:r>
            <a:r>
              <a:rPr lang="en-US" sz="2000" dirty="0" err="1">
                <a:latin typeface="Raleway" pitchFamily="2" charset="0"/>
                <a:cs typeface="Arial" panose="020B0604020202020204" pitchFamily="34" charset="0"/>
              </a:rPr>
              <a:t>kerbside</a:t>
            </a:r>
            <a:r>
              <a:rPr lang="en-US" sz="2000" dirty="0">
                <a:latin typeface="Raleway" pitchFamily="2" charset="0"/>
                <a:cs typeface="Arial" panose="020B0604020202020204" pitchFamily="34" charset="0"/>
              </a:rPr>
              <a:t> collections, plus nearby 'away-from-home' destinations.</a:t>
            </a:r>
          </a:p>
          <a:p>
            <a:pPr marL="171450" indent="-171450">
              <a:buFont typeface="Arial" panose="020B0604020202020204" pitchFamily="34" charset="0"/>
              <a:buChar char="•"/>
            </a:pPr>
            <a:endParaRPr lang="en-US" sz="2000" dirty="0">
              <a:latin typeface="Raleway" pitchFamily="2" charset="0"/>
              <a:cs typeface="Arial" panose="020B0604020202020204" pitchFamily="34" charset="0"/>
            </a:endParaRPr>
          </a:p>
          <a:p>
            <a:pPr marL="171450" indent="-171450">
              <a:buFont typeface="Arial" panose="020B0604020202020204" pitchFamily="34" charset="0"/>
              <a:buChar char="•"/>
            </a:pPr>
            <a:r>
              <a:rPr lang="en-AU" sz="2000" dirty="0">
                <a:solidFill>
                  <a:srgbClr val="000000"/>
                </a:solidFill>
                <a:effectLst/>
                <a:latin typeface="Raleway" pitchFamily="2" charset="0"/>
                <a:cs typeface="Arial" panose="020B0604020202020204" pitchFamily="34" charset="0"/>
              </a:rPr>
              <a:t>Changes are designed to manage risk for brand owners with packaging already in market </a:t>
            </a:r>
          </a:p>
          <a:p>
            <a:endParaRPr lang="en-US" sz="2000" dirty="0">
              <a:latin typeface="Raleway" pitchFamily="2" charset="0"/>
              <a:cs typeface="Arial" panose="020B0604020202020204" pitchFamily="34" charset="0"/>
            </a:endParaRPr>
          </a:p>
          <a:p>
            <a:pPr marL="171450" lvl="4" indent="-171450">
              <a:buFont typeface="Arial" panose="020B0604020202020204" pitchFamily="34" charset="0"/>
              <a:buChar char="•"/>
            </a:pPr>
            <a:r>
              <a:rPr lang="en-US" sz="2000" dirty="0">
                <a:latin typeface="Raleway" pitchFamily="2" charset="0"/>
                <a:cs typeface="Arial" panose="020B0604020202020204" pitchFamily="34" charset="0"/>
              </a:rPr>
              <a:t>300+ soft plastic search terms pre-loaded. Natural language search for an item.</a:t>
            </a:r>
          </a:p>
          <a:p>
            <a:pPr marL="171450" lvl="4" indent="-171450">
              <a:buFont typeface="Arial" panose="020B0604020202020204" pitchFamily="34" charset="0"/>
              <a:buChar char="•"/>
            </a:pPr>
            <a:endParaRPr lang="en-US" sz="2000" dirty="0">
              <a:latin typeface="Raleway" pitchFamily="2" charset="0"/>
              <a:cs typeface="Arial" panose="020B0604020202020204" pitchFamily="34" charset="0"/>
            </a:endParaRPr>
          </a:p>
          <a:p>
            <a:pPr marL="171450" lvl="4" indent="-171450">
              <a:buFont typeface="Arial" panose="020B0604020202020204" pitchFamily="34" charset="0"/>
              <a:buChar char="•"/>
            </a:pPr>
            <a:r>
              <a:rPr lang="en-US" sz="2000" dirty="0">
                <a:latin typeface="Raleway" pitchFamily="2" charset="0"/>
                <a:cs typeface="Arial" panose="020B0604020202020204" pitchFamily="34" charset="0"/>
              </a:rPr>
              <a:t>PREP aligned but not yet live integrated (due diligence undertaken for alignment and governance). </a:t>
            </a:r>
          </a:p>
        </p:txBody>
      </p:sp>
      <p:pic>
        <p:nvPicPr>
          <p:cNvPr id="10" name="Picture 9">
            <a:extLst>
              <a:ext uri="{FF2B5EF4-FFF2-40B4-BE49-F238E27FC236}">
                <a16:creationId xmlns:a16="http://schemas.microsoft.com/office/drawing/2014/main" id="{8CAF8BD9-B2CD-4B0F-65A0-22529C61BA4D}"/>
              </a:ext>
            </a:extLst>
          </p:cNvPr>
          <p:cNvPicPr>
            <a:picLocks noChangeAspect="1"/>
          </p:cNvPicPr>
          <p:nvPr/>
        </p:nvPicPr>
        <p:blipFill>
          <a:blip r:embed="rId5"/>
          <a:stretch>
            <a:fillRect/>
          </a:stretch>
        </p:blipFill>
        <p:spPr>
          <a:xfrm>
            <a:off x="6433117" y="1374464"/>
            <a:ext cx="4648455" cy="5155017"/>
          </a:xfrm>
          <a:prstGeom prst="rect">
            <a:avLst/>
          </a:prstGeom>
        </p:spPr>
      </p:pic>
    </p:spTree>
    <p:extLst>
      <p:ext uri="{BB962C8B-B14F-4D97-AF65-F5344CB8AC3E}">
        <p14:creationId xmlns:p14="http://schemas.microsoft.com/office/powerpoint/2010/main" val="11378315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lide Number"/>
          <p:cNvSpPr txBox="1">
            <a:spLocks noGrp="1"/>
          </p:cNvSpPr>
          <p:nvPr>
            <p:ph type="sldNum" sz="quarter" idx="4294967295"/>
          </p:nvPr>
        </p:nvSpPr>
        <p:spPr>
          <a:xfrm>
            <a:off x="23723933" y="610540"/>
            <a:ext cx="350027" cy="360643"/>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1" tIns="91421" rIns="91421" bIns="91421" anchor="t"/>
          <a:lstStyle/>
          <a:p>
            <a:fld id="{86CB4B4D-7CA3-9044-876B-883B54F8677D}" type="slidenum">
              <a:rPr/>
              <a:t>19</a:t>
            </a:fld>
            <a:endParaRPr/>
          </a:p>
        </p:txBody>
      </p:sp>
      <p:sp>
        <p:nvSpPr>
          <p:cNvPr id="225" name="Group 15"/>
          <p:cNvSpPr/>
          <p:nvPr/>
        </p:nvSpPr>
        <p:spPr>
          <a:xfrm>
            <a:off x="1003103" y="3379380"/>
            <a:ext cx="9336542" cy="71200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8718" tIns="108718" rIns="108718" bIns="108718">
            <a:spAutoFit/>
          </a:bodyPr>
          <a:lstStyle>
            <a:lvl1pPr defTabSz="1087636">
              <a:spcBef>
                <a:spcPts val="600"/>
              </a:spcBef>
              <a:defRPr sz="1600">
                <a:solidFill>
                  <a:srgbClr val="343F48"/>
                </a:solidFill>
                <a:latin typeface="Arial"/>
                <a:ea typeface="Arial"/>
                <a:cs typeface="Arial"/>
                <a:sym typeface="Arial"/>
              </a:defRPr>
            </a:lvl1pPr>
          </a:lstStyle>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p:txBody>
      </p:sp>
      <p:pic>
        <p:nvPicPr>
          <p:cNvPr id="232" name="SlideTemplateAssets_TitleSlide2.png" descr="SlideTemplateAssets_TitleSlide2.png"/>
          <p:cNvPicPr>
            <a:picLocks noChangeAspect="1"/>
          </p:cNvPicPr>
          <p:nvPr/>
        </p:nvPicPr>
        <p:blipFill>
          <a:blip r:embed="rId3"/>
          <a:srcRect b="80085"/>
          <a:stretch>
            <a:fillRect/>
          </a:stretch>
        </p:blipFill>
        <p:spPr>
          <a:xfrm>
            <a:off x="0" y="-89229"/>
            <a:ext cx="12192004" cy="1399537"/>
          </a:xfrm>
          <a:prstGeom prst="rect">
            <a:avLst/>
          </a:prstGeom>
          <a:ln w="12700">
            <a:miter lim="400000"/>
          </a:ln>
        </p:spPr>
      </p:pic>
      <p:sp>
        <p:nvSpPr>
          <p:cNvPr id="233" name="Rectangle 20"/>
          <p:cNvSpPr txBox="1"/>
          <p:nvPr/>
        </p:nvSpPr>
        <p:spPr>
          <a:xfrm>
            <a:off x="280963" y="1577129"/>
            <a:ext cx="9137550" cy="553994"/>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p>
            <a:pPr defTabSz="1828432">
              <a:defRPr sz="3000" b="1">
                <a:solidFill>
                  <a:srgbClr val="779B49"/>
                </a:solidFill>
                <a:latin typeface="Arial"/>
                <a:ea typeface="Arial"/>
                <a:cs typeface="Arial"/>
                <a:sym typeface="Arial"/>
              </a:defRPr>
            </a:pPr>
            <a:r>
              <a:rPr lang="en-US" dirty="0">
                <a:latin typeface="Raleway" pitchFamily="2" charset="0"/>
              </a:rPr>
              <a:t>Key changes to note </a:t>
            </a:r>
          </a:p>
        </p:txBody>
      </p:sp>
      <p:pic>
        <p:nvPicPr>
          <p:cNvPr id="234"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TextBox 4">
            <a:extLst>
              <a:ext uri="{FF2B5EF4-FFF2-40B4-BE49-F238E27FC236}">
                <a16:creationId xmlns:a16="http://schemas.microsoft.com/office/drawing/2014/main" id="{8B6DF736-A6E3-5DD7-2ABA-941D48766E7D}"/>
              </a:ext>
            </a:extLst>
          </p:cNvPr>
          <p:cNvSpPr txBox="1"/>
          <p:nvPr/>
        </p:nvSpPr>
        <p:spPr>
          <a:xfrm>
            <a:off x="417253" y="197316"/>
            <a:ext cx="8408095"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3000" b="1" i="0" u="none" strike="noStrike" cap="none" spc="0" normalizeH="0" baseline="0" dirty="0">
                <a:ln>
                  <a:noFill/>
                </a:ln>
                <a:solidFill>
                  <a:schemeClr val="bg1"/>
                </a:solidFill>
                <a:effectLst/>
                <a:uFillTx/>
                <a:latin typeface="Raleway" pitchFamily="2" charset="0"/>
                <a:cs typeface="Arial" panose="020B0604020202020204" pitchFamily="34" charset="0"/>
                <a:sym typeface="Helvetica"/>
              </a:rPr>
              <a:t>Thresholds </a:t>
            </a:r>
            <a:r>
              <a:rPr kumimoji="0" lang="en-AU" sz="3000" b="1" i="0" u="none" strike="noStrike" cap="none" spc="0" normalizeH="0" baseline="0" dirty="0">
                <a:ln>
                  <a:noFill/>
                </a:ln>
                <a:solidFill>
                  <a:srgbClr val="779B49"/>
                </a:solidFill>
                <a:effectLst/>
                <a:uFillTx/>
                <a:latin typeface="Raleway" pitchFamily="2" charset="0"/>
                <a:cs typeface="Arial" panose="020B0604020202020204" pitchFamily="34" charset="0"/>
                <a:sym typeface="Helvetica"/>
              </a:rPr>
              <a:t>(Australi</a:t>
            </a:r>
            <a:r>
              <a:rPr lang="en-AU" sz="3000" b="1" dirty="0">
                <a:solidFill>
                  <a:srgbClr val="779B49"/>
                </a:solidFill>
                <a:latin typeface="Raleway" pitchFamily="2" charset="0"/>
                <a:cs typeface="Arial" panose="020B0604020202020204" pitchFamily="34" charset="0"/>
              </a:rPr>
              <a:t>a Only)</a:t>
            </a:r>
            <a:endParaRPr kumimoji="0" lang="en-AU" sz="3000" b="1" i="0" u="none" strike="noStrike" cap="none" spc="0" normalizeH="0" baseline="0" dirty="0">
              <a:ln>
                <a:noFill/>
              </a:ln>
              <a:solidFill>
                <a:srgbClr val="779B49"/>
              </a:solidFill>
              <a:effectLst/>
              <a:uFillTx/>
              <a:latin typeface="Raleway" pitchFamily="2" charset="0"/>
              <a:cs typeface="Arial" panose="020B0604020202020204" pitchFamily="34" charset="0"/>
              <a:sym typeface="Helvetica"/>
            </a:endParaRPr>
          </a:p>
        </p:txBody>
      </p:sp>
      <p:sp>
        <p:nvSpPr>
          <p:cNvPr id="6" name="TextBox 5">
            <a:extLst>
              <a:ext uri="{FF2B5EF4-FFF2-40B4-BE49-F238E27FC236}">
                <a16:creationId xmlns:a16="http://schemas.microsoft.com/office/drawing/2014/main" id="{273DCC59-6538-C93E-ADCC-994CEA0C95BC}"/>
              </a:ext>
            </a:extLst>
          </p:cNvPr>
          <p:cNvSpPr txBox="1"/>
          <p:nvPr/>
        </p:nvSpPr>
        <p:spPr>
          <a:xfrm>
            <a:off x="254794" y="2159496"/>
            <a:ext cx="6230964"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Raleway" pitchFamily="2" charset="0"/>
                <a:cs typeface="Arial" panose="020B0604020202020204" pitchFamily="34" charset="0"/>
              </a:rPr>
              <a:t>P</a:t>
            </a:r>
            <a:r>
              <a:rPr lang="en-US" dirty="0">
                <a:effectLst/>
                <a:latin typeface="Raleway" pitchFamily="2" charset="0"/>
                <a:cs typeface="Arial" panose="020B0604020202020204" pitchFamily="34" charset="0"/>
              </a:rPr>
              <a:t>rimary materials - polyolefin content has increased from a min 70% to 80% (green);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effectLst/>
              <a:latin typeface="Raleway" pitchFamily="2" charset="0"/>
              <a:cs typeface="Arial" panose="020B0604020202020204" pitchFamily="34"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effectLst/>
                <a:latin typeface="Raleway" pitchFamily="2" charset="0"/>
                <a:cs typeface="Arial" panose="020B0604020202020204" pitchFamily="34" charset="0"/>
              </a:rPr>
              <a:t>PET, PVDC, Paper and </a:t>
            </a:r>
            <a:r>
              <a:rPr lang="en-US" dirty="0" err="1">
                <a:effectLst/>
                <a:latin typeface="Raleway" pitchFamily="2" charset="0"/>
                <a:cs typeface="Arial" panose="020B0604020202020204" pitchFamily="34" charset="0"/>
              </a:rPr>
              <a:t>Aluminium</a:t>
            </a:r>
            <a:r>
              <a:rPr lang="en-US" dirty="0">
                <a:effectLst/>
                <a:latin typeface="Raleway" pitchFamily="2" charset="0"/>
                <a:cs typeface="Arial" panose="020B0604020202020204" pitchFamily="34" charset="0"/>
              </a:rPr>
              <a:t> (not including </a:t>
            </a:r>
            <a:r>
              <a:rPr lang="en-US" dirty="0" err="1">
                <a:effectLst/>
                <a:latin typeface="Raleway" pitchFamily="2" charset="0"/>
                <a:cs typeface="Arial" panose="020B0604020202020204" pitchFamily="34" charset="0"/>
              </a:rPr>
              <a:t>metallised</a:t>
            </a:r>
            <a:r>
              <a:rPr lang="en-US" dirty="0">
                <a:effectLst/>
                <a:latin typeface="Raleway" pitchFamily="2" charset="0"/>
                <a:cs typeface="Arial" panose="020B0604020202020204" pitchFamily="34" charset="0"/>
              </a:rPr>
              <a:t> layers) are not recyclable at any % (red);</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effectLst/>
              <a:latin typeface="Raleway" pitchFamily="2" charset="0"/>
              <a:cs typeface="Arial" panose="020B0604020202020204" pitchFamily="34"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effectLst/>
                <a:latin typeface="Raleway" pitchFamily="2" charset="0"/>
                <a:cs typeface="Arial" panose="020B0604020202020204" pitchFamily="34" charset="0"/>
              </a:rPr>
              <a:t>Nylon, EVOH and PVOH decreased from 30% to 10% inclusion (yellow).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effectLst/>
              <a:latin typeface="Raleway" pitchFamily="2" charset="0"/>
              <a:cs typeface="Arial" panose="020B0604020202020204" pitchFamily="34" charset="0"/>
            </a:endParaRPr>
          </a:p>
          <a:p>
            <a:pPr marL="285750" indent="-285750">
              <a:buFont typeface="Arial" panose="020B0604020202020204" pitchFamily="34" charset="0"/>
              <a:buChar char="•"/>
            </a:pPr>
            <a:r>
              <a:rPr lang="en-US" dirty="0" err="1">
                <a:effectLst/>
                <a:latin typeface="Raleway" pitchFamily="2" charset="0"/>
                <a:cs typeface="Arial" panose="020B0604020202020204" pitchFamily="34" charset="0"/>
              </a:rPr>
              <a:t>AlOx</a:t>
            </a:r>
            <a:r>
              <a:rPr lang="en-US" dirty="0">
                <a:effectLst/>
                <a:latin typeface="Raleway" pitchFamily="2" charset="0"/>
                <a:cs typeface="Arial" panose="020B0604020202020204" pitchFamily="34" charset="0"/>
              </a:rPr>
              <a:t>, </a:t>
            </a:r>
            <a:r>
              <a:rPr lang="en-US" dirty="0" err="1">
                <a:effectLst/>
                <a:latin typeface="Raleway" pitchFamily="2" charset="0"/>
                <a:cs typeface="Arial" panose="020B0604020202020204" pitchFamily="34" charset="0"/>
              </a:rPr>
              <a:t>SiOx</a:t>
            </a:r>
            <a:r>
              <a:rPr lang="en-US" dirty="0">
                <a:effectLst/>
                <a:latin typeface="Raleway" pitchFamily="2" charset="0"/>
                <a:cs typeface="Arial" panose="020B0604020202020204" pitchFamily="34" charset="0"/>
              </a:rPr>
              <a:t> and Acrylic are considered recyclable up to 10% (yellow).</a:t>
            </a:r>
            <a:endParaRPr lang="en-AU" dirty="0">
              <a:solidFill>
                <a:srgbClr val="000000"/>
              </a:solidFill>
              <a:latin typeface="Raleway" pitchFamily="2" charset="0"/>
              <a:cs typeface="Arial" panose="020B0604020202020204" pitchFamily="34" charset="0"/>
              <a:sym typeface="Helvetica"/>
            </a:endParaRPr>
          </a:p>
          <a:p>
            <a:pPr marR="0" algn="l" defTabSz="914400" rtl="0" fontAlgn="auto" latinLnBrk="0" hangingPunct="0">
              <a:lnSpc>
                <a:spcPct val="100000"/>
              </a:lnSpc>
              <a:spcBef>
                <a:spcPts val="0"/>
              </a:spcBef>
              <a:spcAft>
                <a:spcPts val="0"/>
              </a:spcAft>
              <a:buClrTx/>
              <a:buSzTx/>
              <a:tabLst/>
            </a:pPr>
            <a:endParaRPr lang="en-US" dirty="0">
              <a:effectLst/>
              <a:latin typeface="Raleway" pitchFamily="2" charset="0"/>
              <a:cs typeface="Arial" panose="020B0604020202020204" pitchFamily="34"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effectLst/>
                <a:latin typeface="Raleway" pitchFamily="2" charset="0"/>
                <a:cs typeface="Arial" panose="020B0604020202020204" pitchFamily="34" charset="0"/>
              </a:rPr>
              <a:t>PVC, PS and Bioplastics/compostable plastics remain unacceptable at any percentage (white). </a:t>
            </a:r>
          </a:p>
          <a:p>
            <a:pPr marR="0" algn="l" defTabSz="914400" rtl="0" fontAlgn="auto" latinLnBrk="0" hangingPunct="0">
              <a:lnSpc>
                <a:spcPct val="100000"/>
              </a:lnSpc>
              <a:spcBef>
                <a:spcPts val="0"/>
              </a:spcBef>
              <a:spcAft>
                <a:spcPts val="0"/>
              </a:spcAft>
              <a:buClrTx/>
              <a:buSzTx/>
              <a:tabLst/>
            </a:pPr>
            <a:endParaRPr lang="en-US" dirty="0">
              <a:effectLst/>
              <a:latin typeface="Arial" panose="020B0604020202020204" pitchFamily="34" charset="0"/>
              <a:cs typeface="Arial" panose="020B0604020202020204" pitchFamily="34" charset="0"/>
            </a:endParaRPr>
          </a:p>
        </p:txBody>
      </p:sp>
      <p:grpSp>
        <p:nvGrpSpPr>
          <p:cNvPr id="228" name="Group"/>
          <p:cNvGrpSpPr/>
          <p:nvPr/>
        </p:nvGrpSpPr>
        <p:grpSpPr>
          <a:xfrm>
            <a:off x="11211031" y="5944343"/>
            <a:ext cx="1574837" cy="801828"/>
            <a:chOff x="0" y="0"/>
            <a:chExt cx="1574836" cy="801826"/>
          </a:xfrm>
        </p:grpSpPr>
        <p:sp>
          <p:nvSpPr>
            <p:cNvPr id="226" name="Shape"/>
            <p:cNvSpPr/>
            <p:nvPr/>
          </p:nvSpPr>
          <p:spPr>
            <a:xfrm rot="240000">
              <a:off x="282309" y="43394"/>
              <a:ext cx="1269134" cy="71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064" y="1653"/>
                    <a:pt x="14479" y="2959"/>
                    <a:pt x="10862" y="3913"/>
                  </a:cubicBezTo>
                  <a:cubicBezTo>
                    <a:pt x="7264" y="4862"/>
                    <a:pt x="3640" y="5461"/>
                    <a:pt x="6" y="5708"/>
                  </a:cubicBezTo>
                  <a:lnTo>
                    <a:pt x="0" y="21600"/>
                  </a:lnTo>
                  <a:cubicBezTo>
                    <a:pt x="4099" y="21257"/>
                    <a:pt x="8183" y="20479"/>
                    <a:pt x="12230" y="19270"/>
                  </a:cubicBezTo>
                  <a:cubicBezTo>
                    <a:pt x="15383" y="18328"/>
                    <a:pt x="18508" y="17127"/>
                    <a:pt x="21598" y="15669"/>
                  </a:cubicBezTo>
                  <a:lnTo>
                    <a:pt x="21600" y="0"/>
                  </a:lnTo>
                  <a:close/>
                </a:path>
              </a:pathLst>
            </a:custGeom>
            <a:solidFill>
              <a:srgbClr val="F6F6F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27" name="Circle"/>
            <p:cNvSpPr/>
            <p:nvPr/>
          </p:nvSpPr>
          <p:spPr>
            <a:xfrm rot="240000">
              <a:off x="17777" y="188434"/>
              <a:ext cx="528149" cy="528151"/>
            </a:xfrm>
            <a:prstGeom prst="ellipse">
              <a:avLst/>
            </a:prstGeom>
            <a:solidFill>
              <a:srgbClr val="F6F6F4"/>
            </a:solidFill>
            <a:ln w="12700" cap="flat">
              <a:noFill/>
              <a:miter lim="400000"/>
            </a:ln>
            <a:effectLst/>
          </p:spPr>
          <p:txBody>
            <a:bodyPr wrap="square" lIns="45718" tIns="45718" rIns="45718" bIns="45718" numCol="1" anchor="ctr">
              <a:noAutofit/>
            </a:bodyPr>
            <a:lstStyle/>
            <a:p>
              <a:pPr>
                <a:defRPr>
                  <a:latin typeface="+mj-lt"/>
                  <a:ea typeface="+mj-ea"/>
                  <a:cs typeface="+mj-cs"/>
                  <a:sym typeface="Calibri"/>
                </a:defRPr>
              </a:pPr>
              <a:endParaRPr/>
            </a:p>
          </p:txBody>
        </p:sp>
      </p:grpSp>
      <p:sp>
        <p:nvSpPr>
          <p:cNvPr id="229" name="01"/>
          <p:cNvSpPr txBox="1"/>
          <p:nvPr/>
        </p:nvSpPr>
        <p:spPr>
          <a:xfrm>
            <a:off x="11435714" y="6257713"/>
            <a:ext cx="307131" cy="3231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a:defRPr sz="1500" b="1">
                <a:latin typeface="Arial"/>
                <a:ea typeface="Arial"/>
                <a:cs typeface="Arial"/>
                <a:sym typeface="Arial"/>
              </a:defRPr>
            </a:lvl1pPr>
          </a:lstStyle>
          <a:p>
            <a:fld id="{D33D4DDE-DD6B-0848-B307-6C7D940620AC}" type="slidenum">
              <a:rPr lang="en-AU" smtClean="0"/>
              <a:t>19</a:t>
            </a:fld>
            <a:endParaRPr/>
          </a:p>
        </p:txBody>
      </p:sp>
      <p:graphicFrame>
        <p:nvGraphicFramePr>
          <p:cNvPr id="4" name="Object 3">
            <a:extLst>
              <a:ext uri="{FF2B5EF4-FFF2-40B4-BE49-F238E27FC236}">
                <a16:creationId xmlns:a16="http://schemas.microsoft.com/office/drawing/2014/main" id="{C3BC5CD7-558A-5DF1-69FC-263F80E0A4C7}"/>
              </a:ext>
            </a:extLst>
          </p:cNvPr>
          <p:cNvGraphicFramePr>
            <a:graphicFrameLocks noChangeAspect="1"/>
          </p:cNvGraphicFramePr>
          <p:nvPr/>
        </p:nvGraphicFramePr>
        <p:xfrm>
          <a:off x="6315100" y="2258801"/>
          <a:ext cx="5729287" cy="3998912"/>
        </p:xfrm>
        <a:graphic>
          <a:graphicData uri="http://schemas.openxmlformats.org/presentationml/2006/ole">
            <mc:AlternateContent xmlns:mc="http://schemas.openxmlformats.org/markup-compatibility/2006">
              <mc:Choice xmlns:v="urn:schemas-microsoft-com:vml" Requires="v">
                <p:oleObj name="Document" r:id="rId5" imgW="5728906" imgH="3998124" progId="Word.Document.12">
                  <p:embed/>
                </p:oleObj>
              </mc:Choice>
              <mc:Fallback>
                <p:oleObj name="Document" r:id="rId5" imgW="5728906" imgH="3998124" progId="Word.Document.12">
                  <p:embed/>
                  <p:pic>
                    <p:nvPicPr>
                      <p:cNvPr id="4" name="Object 3">
                        <a:extLst>
                          <a:ext uri="{FF2B5EF4-FFF2-40B4-BE49-F238E27FC236}">
                            <a16:creationId xmlns:a16="http://schemas.microsoft.com/office/drawing/2014/main" id="{C3BC5CD7-558A-5DF1-69FC-263F80E0A4C7}"/>
                          </a:ext>
                        </a:extLst>
                      </p:cNvPr>
                      <p:cNvPicPr/>
                      <p:nvPr/>
                    </p:nvPicPr>
                    <p:blipFill>
                      <a:blip r:embed="rId6"/>
                      <a:stretch>
                        <a:fillRect/>
                      </a:stretch>
                    </p:blipFill>
                    <p:spPr>
                      <a:xfrm>
                        <a:off x="6315100" y="2258801"/>
                        <a:ext cx="5729287" cy="3998912"/>
                      </a:xfrm>
                      <a:prstGeom prst="rect">
                        <a:avLst/>
                      </a:prstGeom>
                    </p:spPr>
                  </p:pic>
                </p:oleObj>
              </mc:Fallback>
            </mc:AlternateContent>
          </a:graphicData>
        </a:graphic>
      </p:graphicFrame>
    </p:spTree>
    <p:extLst>
      <p:ext uri="{BB962C8B-B14F-4D97-AF65-F5344CB8AC3E}">
        <p14:creationId xmlns:p14="http://schemas.microsoft.com/office/powerpoint/2010/main" val="29187453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thentic Aboriginal Art for Sale | This is Aboriginal Art">
            <a:extLst>
              <a:ext uri="{FF2B5EF4-FFF2-40B4-BE49-F238E27FC236}">
                <a16:creationId xmlns:a16="http://schemas.microsoft.com/office/drawing/2014/main" id="{F751B5F2-3470-D623-43CE-2336D34B4F6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6298"/>
                    </a14:imgEffect>
                    <a14:imgEffect>
                      <a14:saturation sat="60000"/>
                    </a14:imgEffect>
                  </a14:imgLayer>
                </a14:imgProps>
              </a:ext>
              <a:ext uri="{28A0092B-C50C-407E-A947-70E740481C1C}">
                <a14:useLocalDpi xmlns:a14="http://schemas.microsoft.com/office/drawing/2010/main" val="0"/>
              </a:ext>
            </a:extLst>
          </a:blip>
          <a:srcRect/>
          <a:stretch>
            <a:fillRect/>
          </a:stretch>
        </p:blipFill>
        <p:spPr bwMode="auto">
          <a:xfrm>
            <a:off x="-10576" y="0"/>
            <a:ext cx="12588892" cy="6965888"/>
          </a:xfrm>
          <a:prstGeom prst="rect">
            <a:avLst/>
          </a:prstGeom>
          <a:noFill/>
          <a:extLst>
            <a:ext uri="{909E8E84-426E-40DD-AFC4-6F175D3DCCD1}">
              <a14:hiddenFill xmlns:a14="http://schemas.microsoft.com/office/drawing/2010/main">
                <a:solidFill>
                  <a:srgbClr val="FFFFFF"/>
                </a:solidFill>
              </a14:hiddenFill>
            </a:ext>
          </a:extLst>
        </p:spPr>
      </p:pic>
      <p:sp>
        <p:nvSpPr>
          <p:cNvPr id="258" name="Rectangle 15"/>
          <p:cNvSpPr/>
          <p:nvPr/>
        </p:nvSpPr>
        <p:spPr>
          <a:xfrm flipH="1">
            <a:off x="-10578" y="0"/>
            <a:ext cx="12588893" cy="6965888"/>
          </a:xfrm>
          <a:prstGeom prst="rect">
            <a:avLst/>
          </a:prstGeom>
          <a:solidFill>
            <a:srgbClr val="333D47">
              <a:alpha val="89000"/>
            </a:srgbClr>
          </a:solidFill>
          <a:ln w="12700">
            <a:miter lim="400000"/>
          </a:ln>
        </p:spPr>
        <p:txBody>
          <a:bodyPr lIns="45718" tIns="45718" rIns="45718" bIns="45718" anchor="ctr"/>
          <a:lstStyle/>
          <a:p>
            <a:pPr algn="ctr" defTabSz="1828432">
              <a:defRPr sz="3600">
                <a:solidFill>
                  <a:srgbClr val="FFFFFF"/>
                </a:solidFill>
                <a:latin typeface="Lato Regular"/>
                <a:ea typeface="Lato Regular"/>
                <a:cs typeface="Lato Regular"/>
                <a:sym typeface="Lato Regular"/>
              </a:defRPr>
            </a:pPr>
            <a:endParaRPr/>
          </a:p>
        </p:txBody>
      </p:sp>
      <p:sp>
        <p:nvSpPr>
          <p:cNvPr id="259" name="TextBox 6"/>
          <p:cNvSpPr txBox="1">
            <a:spLocks noGrp="1"/>
          </p:cNvSpPr>
          <p:nvPr>
            <p:ph type="sldNum" sz="quarter" idx="4294967295"/>
          </p:nvPr>
        </p:nvSpPr>
        <p:spPr>
          <a:xfrm>
            <a:off x="23833560" y="610540"/>
            <a:ext cx="480797" cy="48764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1" tIns="91421" rIns="91421" bIns="91421" anchor="t"/>
          <a:lstStyle>
            <a:lvl1pPr algn="ctr" defTabSz="1828432">
              <a:defRPr sz="2000">
                <a:solidFill>
                  <a:srgbClr val="FFFFFF"/>
                </a:solidFill>
                <a:latin typeface="Roboto Regular"/>
                <a:ea typeface="Roboto Regular"/>
                <a:cs typeface="Roboto Regular"/>
                <a:sym typeface="Roboto Regular"/>
              </a:defRPr>
            </a:lvl1pPr>
          </a:lstStyle>
          <a:p>
            <a:fld id="{86CB4B4D-7CA3-9044-876B-883B54F8677D}" type="slidenum">
              <a:rPr/>
              <a:t>2</a:t>
            </a:fld>
            <a:endParaRPr/>
          </a:p>
        </p:txBody>
      </p:sp>
      <p:sp>
        <p:nvSpPr>
          <p:cNvPr id="260" name="Slide Number"/>
          <p:cNvSpPr txBox="1"/>
          <p:nvPr/>
        </p:nvSpPr>
        <p:spPr>
          <a:xfrm>
            <a:off x="23801172" y="610540"/>
            <a:ext cx="272784" cy="360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421" tIns="91421" rIns="91421" bIns="91421">
            <a:spAutoFit/>
          </a:bodyPr>
          <a:lstStyle>
            <a:lvl1pPr algn="r">
              <a:defRPr sz="1200">
                <a:solidFill>
                  <a:srgbClr val="888888"/>
                </a:solidFill>
                <a:latin typeface="+mj-lt"/>
                <a:ea typeface="+mj-ea"/>
                <a:cs typeface="+mj-cs"/>
                <a:sym typeface="Calibri"/>
              </a:defRPr>
            </a:lvl1pPr>
          </a:lstStyle>
          <a:p>
            <a:r>
              <a:t>8</a:t>
            </a:r>
          </a:p>
        </p:txBody>
      </p:sp>
      <p:sp>
        <p:nvSpPr>
          <p:cNvPr id="261" name="03"/>
          <p:cNvSpPr txBox="1"/>
          <p:nvPr/>
        </p:nvSpPr>
        <p:spPr>
          <a:xfrm>
            <a:off x="11435714" y="6257713"/>
            <a:ext cx="307131" cy="3231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500" b="1">
                <a:solidFill>
                  <a:srgbClr val="FFFFFF"/>
                </a:solidFill>
                <a:latin typeface="Arial"/>
                <a:ea typeface="Arial"/>
                <a:cs typeface="Arial"/>
                <a:sym typeface="Arial"/>
              </a:defRPr>
            </a:lvl1pPr>
          </a:lstStyle>
          <a:p>
            <a:fld id="{A5B07D27-7FA8-C04A-BAE9-887D8A6E5FD6}" type="slidenum">
              <a:rPr lang="en-AU" smtClean="0"/>
              <a:t>2</a:t>
            </a:fld>
            <a:endParaRPr/>
          </a:p>
        </p:txBody>
      </p:sp>
      <p:sp>
        <p:nvSpPr>
          <p:cNvPr id="263" name="Group 15"/>
          <p:cNvSpPr txBox="1"/>
          <p:nvPr/>
        </p:nvSpPr>
        <p:spPr>
          <a:xfrm>
            <a:off x="2169039" y="2157997"/>
            <a:ext cx="9367283" cy="3323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l"/>
            <a:r>
              <a:rPr lang="en-US" sz="3000" b="0" i="0" dirty="0">
                <a:solidFill>
                  <a:schemeClr val="bg1"/>
                </a:solidFill>
                <a:effectLst/>
                <a:latin typeface="Raleway" pitchFamily="2" charset="0"/>
                <a:cs typeface="Arial" panose="020B0604020202020204" pitchFamily="34" charset="0"/>
              </a:rPr>
              <a:t>The Australian Packaging Covenant </a:t>
            </a:r>
            <a:r>
              <a:rPr lang="en-US" sz="3000" b="0" i="0" dirty="0" err="1">
                <a:solidFill>
                  <a:schemeClr val="bg1"/>
                </a:solidFill>
                <a:effectLst/>
                <a:latin typeface="Raleway" pitchFamily="2" charset="0"/>
                <a:cs typeface="Arial" panose="020B0604020202020204" pitchFamily="34" charset="0"/>
              </a:rPr>
              <a:t>Organisation</a:t>
            </a:r>
            <a:r>
              <a:rPr lang="en-US" sz="3000" b="0" i="0" dirty="0">
                <a:solidFill>
                  <a:schemeClr val="bg1"/>
                </a:solidFill>
                <a:effectLst/>
                <a:latin typeface="Raleway" pitchFamily="2" charset="0"/>
                <a:cs typeface="Arial" panose="020B0604020202020204" pitchFamily="34" charset="0"/>
              </a:rPr>
              <a:t> acknowledges the traditional custodians of the land on which we live and work. We pay our respects to their Elders, both past and present, and extend that respect to all Aboriginal and Torres Strait Islander peoples who contribute to the diversity and richness of this nation.</a:t>
            </a:r>
          </a:p>
        </p:txBody>
      </p:sp>
      <p:sp>
        <p:nvSpPr>
          <p:cNvPr id="264" name="Group"/>
          <p:cNvSpPr/>
          <p:nvPr/>
        </p:nvSpPr>
        <p:spPr>
          <a:xfrm rot="10840373">
            <a:off x="769438" y="1848868"/>
            <a:ext cx="1242796" cy="1281171"/>
          </a:xfrm>
          <a:prstGeom prst="ellipse">
            <a:avLst/>
          </a:prstGeom>
          <a:solidFill>
            <a:srgbClr val="779B49"/>
          </a:solidFill>
          <a:ln w="12700">
            <a:miter lim="400000"/>
          </a:ln>
        </p:spPr>
        <p:txBody>
          <a:bodyPr lIns="45718" tIns="45718" rIns="45718" bIns="45718" anchor="ctr"/>
          <a:lstStyle/>
          <a:p>
            <a:pPr>
              <a:defRPr>
                <a:latin typeface="+mj-lt"/>
                <a:ea typeface="+mj-ea"/>
                <a:cs typeface="+mj-cs"/>
                <a:sym typeface="Calibri"/>
              </a:defRPr>
            </a:pPr>
            <a:endParaRPr lang="en-AU" sz="1200"/>
          </a:p>
        </p:txBody>
      </p:sp>
      <p:pic>
        <p:nvPicPr>
          <p:cNvPr id="265" name="Picture 18" descr="Picture 18"/>
          <p:cNvPicPr>
            <a:picLocks noChangeAspect="1"/>
          </p:cNvPicPr>
          <p:nvPr/>
        </p:nvPicPr>
        <p:blipFill>
          <a:blip r:embed="rId5"/>
          <a:stretch>
            <a:fillRect/>
          </a:stretch>
        </p:blipFill>
        <p:spPr>
          <a:xfrm>
            <a:off x="10492074" y="420640"/>
            <a:ext cx="1249380" cy="610630"/>
          </a:xfrm>
          <a:prstGeom prst="rect">
            <a:avLst/>
          </a:prstGeom>
          <a:ln w="12700">
            <a:miter lim="400000"/>
          </a:ln>
        </p:spPr>
      </p:pic>
      <p:sp>
        <p:nvSpPr>
          <p:cNvPr id="266" name="Group 15"/>
          <p:cNvSpPr txBox="1"/>
          <p:nvPr/>
        </p:nvSpPr>
        <p:spPr>
          <a:xfrm>
            <a:off x="805110" y="1559525"/>
            <a:ext cx="969756" cy="2662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lvl1pPr defTabSz="1828432">
              <a:defRPr sz="20000" b="1" spc="-1600">
                <a:solidFill>
                  <a:srgbClr val="333D47"/>
                </a:solidFill>
                <a:latin typeface="Arial"/>
                <a:ea typeface="Arial"/>
                <a:cs typeface="Arial"/>
                <a:sym typeface="Arial"/>
              </a:defRPr>
            </a:lvl1pPr>
          </a:lstStyle>
          <a:p>
            <a:r>
              <a:rPr sz="16700"/>
              <a:t>‘‘</a:t>
            </a:r>
          </a:p>
        </p:txBody>
      </p:sp>
    </p:spTree>
    <p:extLst>
      <p:ext uri="{BB962C8B-B14F-4D97-AF65-F5344CB8AC3E}">
        <p14:creationId xmlns:p14="http://schemas.microsoft.com/office/powerpoint/2010/main" val="263075292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p:cNvSpPr/>
          <p:nvPr/>
        </p:nvSpPr>
        <p:spPr>
          <a:xfrm>
            <a:off x="-8467" y="-23346"/>
            <a:ext cx="12208934" cy="6904692"/>
          </a:xfrm>
          <a:prstGeom prst="rect">
            <a:avLst/>
          </a:prstGeom>
          <a:solidFill>
            <a:srgbClr val="FFFFFF"/>
          </a:solidFill>
          <a:ln w="12700">
            <a:solidFill>
              <a:schemeClr val="accent1"/>
            </a:solidFill>
            <a:miter/>
          </a:ln>
        </p:spPr>
        <p:txBody>
          <a:bodyPr lIns="45718" tIns="45718" rIns="45718" bIns="45718" anchor="ctr"/>
          <a:lstStyle/>
          <a:p>
            <a:pPr>
              <a:defRPr>
                <a:latin typeface="+mj-lt"/>
                <a:ea typeface="+mj-ea"/>
                <a:cs typeface="+mj-cs"/>
                <a:sym typeface="Calibri"/>
              </a:defRPr>
            </a:pPr>
            <a:endParaRPr/>
          </a:p>
        </p:txBody>
      </p:sp>
      <p:sp>
        <p:nvSpPr>
          <p:cNvPr id="111" name="Shape"/>
          <p:cNvSpPr/>
          <p:nvPr/>
        </p:nvSpPr>
        <p:spPr>
          <a:xfrm rot="3759185">
            <a:off x="3382810" y="-1501825"/>
            <a:ext cx="10442751" cy="84031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547" y="21551"/>
                  <a:pt x="3092" y="21421"/>
                  <a:pt x="4629" y="21209"/>
                </a:cubicBezTo>
                <a:cubicBezTo>
                  <a:pt x="9117" y="20593"/>
                  <a:pt x="13526" y="19291"/>
                  <a:pt x="17758" y="17334"/>
                </a:cubicBezTo>
                <a:lnTo>
                  <a:pt x="21600" y="8161"/>
                </a:lnTo>
                <a:lnTo>
                  <a:pt x="9002" y="0"/>
                </a:lnTo>
                <a:lnTo>
                  <a:pt x="0" y="21600"/>
                </a:lnTo>
                <a:close/>
              </a:path>
            </a:pathLst>
          </a:custGeom>
          <a:solidFill>
            <a:srgbClr val="779B49"/>
          </a:solidFill>
          <a:ln w="12700">
            <a:miter lim="400000"/>
          </a:ln>
        </p:spPr>
        <p:txBody>
          <a:bodyPr lIns="45718" tIns="45718" rIns="45718" bIns="45718"/>
          <a:lstStyle/>
          <a:p>
            <a:pPr>
              <a:defRPr>
                <a:latin typeface="+mj-lt"/>
                <a:ea typeface="+mj-ea"/>
                <a:cs typeface="+mj-cs"/>
                <a:sym typeface="Calibri"/>
              </a:defRPr>
            </a:pPr>
            <a:endParaRPr/>
          </a:p>
        </p:txBody>
      </p:sp>
      <p:sp>
        <p:nvSpPr>
          <p:cNvPr id="112" name="Shape"/>
          <p:cNvSpPr/>
          <p:nvPr/>
        </p:nvSpPr>
        <p:spPr>
          <a:xfrm rot="3759185">
            <a:off x="4550535" y="-953502"/>
            <a:ext cx="9886381" cy="7324747"/>
          </a:xfrm>
          <a:custGeom>
            <a:avLst/>
            <a:gdLst/>
            <a:ahLst/>
            <a:cxnLst>
              <a:cxn ang="0">
                <a:pos x="wd2" y="hd2"/>
              </a:cxn>
              <a:cxn ang="5400000">
                <a:pos x="wd2" y="hd2"/>
              </a:cxn>
              <a:cxn ang="10800000">
                <a:pos x="wd2" y="hd2"/>
              </a:cxn>
              <a:cxn ang="16200000">
                <a:pos x="wd2" y="hd2"/>
              </a:cxn>
            </a:cxnLst>
            <a:rect l="0" t="0" r="r" b="b"/>
            <a:pathLst>
              <a:path w="21600" h="21523" extrusionOk="0">
                <a:moveTo>
                  <a:pt x="0" y="21488"/>
                </a:moveTo>
                <a:cubicBezTo>
                  <a:pt x="3103" y="21600"/>
                  <a:pt x="6206" y="21444"/>
                  <a:pt x="9291" y="21022"/>
                </a:cubicBezTo>
                <a:cubicBezTo>
                  <a:pt x="12143" y="20632"/>
                  <a:pt x="14975" y="20015"/>
                  <a:pt x="17772" y="19174"/>
                </a:cubicBezTo>
                <a:lnTo>
                  <a:pt x="21600" y="9286"/>
                </a:lnTo>
                <a:lnTo>
                  <a:pt x="8235" y="0"/>
                </a:lnTo>
                <a:lnTo>
                  <a:pt x="0" y="21488"/>
                </a:lnTo>
                <a:close/>
              </a:path>
            </a:pathLst>
          </a:custGeom>
          <a:solidFill>
            <a:srgbClr val="333D47"/>
          </a:solidFill>
          <a:ln w="12700">
            <a:noFill/>
            <a:miter lim="400000"/>
          </a:ln>
          <a:effectLst>
            <a:outerShdw blurRad="342900" dir="5400000" rotWithShape="0">
              <a:srgbClr val="000000">
                <a:alpha val="39824"/>
              </a:srgbClr>
            </a:outerShdw>
          </a:effectLst>
        </p:spPr>
        <p:txBody>
          <a:bodyPr lIns="45718" tIns="45718" rIns="45718" bIns="45718"/>
          <a:lstStyle/>
          <a:p>
            <a:pPr>
              <a:defRPr>
                <a:latin typeface="+mj-lt"/>
                <a:ea typeface="+mj-ea"/>
                <a:cs typeface="+mj-cs"/>
                <a:sym typeface="Calibri"/>
              </a:defRPr>
            </a:pPr>
            <a:endParaRPr/>
          </a:p>
        </p:txBody>
      </p:sp>
      <p:sp>
        <p:nvSpPr>
          <p:cNvPr id="113" name="TextBox 1"/>
          <p:cNvSpPr txBox="1"/>
          <p:nvPr/>
        </p:nvSpPr>
        <p:spPr>
          <a:xfrm>
            <a:off x="678935" y="4797343"/>
            <a:ext cx="4243469" cy="7078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lvl1pPr>
              <a:defRPr sz="4000" b="1">
                <a:solidFill>
                  <a:srgbClr val="779B49"/>
                </a:solidFill>
                <a:latin typeface="Arial"/>
                <a:ea typeface="Arial"/>
                <a:cs typeface="Arial"/>
                <a:sym typeface="Arial"/>
              </a:defRPr>
            </a:lvl1pPr>
          </a:lstStyle>
          <a:p>
            <a:r>
              <a:rPr lang="en-US" dirty="0">
                <a:latin typeface="Raleway" pitchFamily="2" charset="0"/>
              </a:rPr>
              <a:t>Food Packaging</a:t>
            </a:r>
            <a:endParaRPr dirty="0">
              <a:latin typeface="Raleway" pitchFamily="2" charset="0"/>
            </a:endParaRPr>
          </a:p>
        </p:txBody>
      </p:sp>
      <p:sp>
        <p:nvSpPr>
          <p:cNvPr id="114" name="TextBox 2"/>
          <p:cNvSpPr txBox="1"/>
          <p:nvPr/>
        </p:nvSpPr>
        <p:spPr>
          <a:xfrm>
            <a:off x="720495" y="5430408"/>
            <a:ext cx="4591338" cy="4001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a:defRPr sz="1600">
                <a:solidFill>
                  <a:srgbClr val="9C9C9C"/>
                </a:solidFill>
                <a:latin typeface="Arial"/>
                <a:ea typeface="Arial"/>
                <a:cs typeface="Arial"/>
                <a:sym typeface="Arial"/>
              </a:defRPr>
            </a:lvl1pPr>
          </a:lstStyle>
          <a:p>
            <a:pPr>
              <a:defRPr sz="2000">
                <a:solidFill>
                  <a:srgbClr val="FFFFFF"/>
                </a:solidFill>
                <a:latin typeface="Arial"/>
                <a:ea typeface="Arial"/>
                <a:cs typeface="Arial"/>
                <a:sym typeface="Arial"/>
              </a:defRPr>
            </a:pPr>
            <a:r>
              <a:rPr lang="en-AU" dirty="0">
                <a:solidFill>
                  <a:schemeClr val="bg2">
                    <a:lumMod val="60000"/>
                    <a:lumOff val="40000"/>
                  </a:schemeClr>
                </a:solidFill>
                <a:latin typeface="Raleway" pitchFamily="2" charset="0"/>
              </a:rPr>
              <a:t>What’s Next?</a:t>
            </a:r>
          </a:p>
        </p:txBody>
      </p:sp>
      <p:pic>
        <p:nvPicPr>
          <p:cNvPr id="115" name="Picture 18" descr="Picture 18"/>
          <p:cNvPicPr>
            <a:picLocks noChangeAspect="1"/>
          </p:cNvPicPr>
          <p:nvPr/>
        </p:nvPicPr>
        <p:blipFill>
          <a:blip r:embed="rId3"/>
          <a:stretch>
            <a:fillRect/>
          </a:stretch>
        </p:blipFill>
        <p:spPr>
          <a:xfrm>
            <a:off x="10492074" y="420640"/>
            <a:ext cx="1249380" cy="610630"/>
          </a:xfrm>
          <a:prstGeom prst="rect">
            <a:avLst/>
          </a:prstGeom>
          <a:ln w="12700">
            <a:miter lim="400000"/>
          </a:ln>
        </p:spPr>
      </p:pic>
    </p:spTree>
    <p:extLst>
      <p:ext uri="{BB962C8B-B14F-4D97-AF65-F5344CB8AC3E}">
        <p14:creationId xmlns:p14="http://schemas.microsoft.com/office/powerpoint/2010/main" val="299327848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lide Number"/>
          <p:cNvSpPr txBox="1">
            <a:spLocks noGrp="1"/>
          </p:cNvSpPr>
          <p:nvPr>
            <p:ph type="sldNum" sz="quarter" idx="4294967295"/>
          </p:nvPr>
        </p:nvSpPr>
        <p:spPr>
          <a:xfrm>
            <a:off x="23723933" y="610540"/>
            <a:ext cx="350027" cy="360643"/>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1" tIns="91421" rIns="91421" bIns="91421" anchor="t"/>
          <a:lstStyle/>
          <a:p>
            <a:fld id="{86CB4B4D-7CA3-9044-876B-883B54F8677D}" type="slidenum">
              <a:rPr/>
              <a:t>21</a:t>
            </a:fld>
            <a:endParaRPr/>
          </a:p>
        </p:txBody>
      </p:sp>
      <p:sp>
        <p:nvSpPr>
          <p:cNvPr id="225" name="Group 15"/>
          <p:cNvSpPr/>
          <p:nvPr/>
        </p:nvSpPr>
        <p:spPr>
          <a:xfrm>
            <a:off x="1003103" y="3379380"/>
            <a:ext cx="9336542" cy="71200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08718" tIns="108718" rIns="108718" bIns="108718">
            <a:spAutoFit/>
          </a:bodyPr>
          <a:lstStyle>
            <a:lvl1pPr defTabSz="1087636">
              <a:spcBef>
                <a:spcPts val="600"/>
              </a:spcBef>
              <a:defRPr sz="1600">
                <a:solidFill>
                  <a:srgbClr val="343F48"/>
                </a:solidFill>
                <a:latin typeface="Arial"/>
                <a:ea typeface="Arial"/>
                <a:cs typeface="Arial"/>
                <a:sym typeface="Arial"/>
              </a:defRPr>
            </a:lvl1pPr>
          </a:lstStyle>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AU" sz="1600" b="0" i="0" u="none" strike="noStrike" cap="none" spc="0" normalizeH="0" baseline="0">
              <a:ln>
                <a:noFill/>
              </a:ln>
              <a:solidFill>
                <a:srgbClr val="000000"/>
              </a:solidFill>
              <a:effectLst/>
              <a:uFillTx/>
              <a:latin typeface="+mn-lt"/>
              <a:ea typeface="+mn-ea"/>
              <a:cs typeface="+mn-cs"/>
              <a:sym typeface="Helvetica"/>
            </a:endParaRPr>
          </a:p>
        </p:txBody>
      </p:sp>
      <p:grpSp>
        <p:nvGrpSpPr>
          <p:cNvPr id="228" name="Group"/>
          <p:cNvGrpSpPr/>
          <p:nvPr/>
        </p:nvGrpSpPr>
        <p:grpSpPr>
          <a:xfrm>
            <a:off x="11211031" y="5944343"/>
            <a:ext cx="1574837" cy="801828"/>
            <a:chOff x="0" y="0"/>
            <a:chExt cx="1574836" cy="801826"/>
          </a:xfrm>
        </p:grpSpPr>
        <p:sp>
          <p:nvSpPr>
            <p:cNvPr id="226" name="Shape"/>
            <p:cNvSpPr/>
            <p:nvPr/>
          </p:nvSpPr>
          <p:spPr>
            <a:xfrm rot="240000">
              <a:off x="282309" y="43394"/>
              <a:ext cx="1269134" cy="71503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064" y="1653"/>
                    <a:pt x="14479" y="2959"/>
                    <a:pt x="10862" y="3913"/>
                  </a:cubicBezTo>
                  <a:cubicBezTo>
                    <a:pt x="7264" y="4862"/>
                    <a:pt x="3640" y="5461"/>
                    <a:pt x="6" y="5708"/>
                  </a:cubicBezTo>
                  <a:lnTo>
                    <a:pt x="0" y="21600"/>
                  </a:lnTo>
                  <a:cubicBezTo>
                    <a:pt x="4099" y="21257"/>
                    <a:pt x="8183" y="20479"/>
                    <a:pt x="12230" y="19270"/>
                  </a:cubicBezTo>
                  <a:cubicBezTo>
                    <a:pt x="15383" y="18328"/>
                    <a:pt x="18508" y="17127"/>
                    <a:pt x="21598" y="15669"/>
                  </a:cubicBezTo>
                  <a:lnTo>
                    <a:pt x="21600" y="0"/>
                  </a:lnTo>
                  <a:close/>
                </a:path>
              </a:pathLst>
            </a:custGeom>
            <a:solidFill>
              <a:srgbClr val="F6F6F4"/>
            </a:solidFill>
            <a:ln w="12700" cap="flat">
              <a:noFill/>
              <a:miter lim="400000"/>
            </a:ln>
            <a:effectLst/>
          </p:spPr>
          <p:txBody>
            <a:bodyPr wrap="square" lIns="45718" tIns="45718" rIns="45718" bIns="45718" numCol="1" anchor="t">
              <a:noAutofit/>
            </a:bodyPr>
            <a:lstStyle/>
            <a:p>
              <a:pPr>
                <a:defRPr>
                  <a:latin typeface="+mj-lt"/>
                  <a:ea typeface="+mj-ea"/>
                  <a:cs typeface="+mj-cs"/>
                  <a:sym typeface="Calibri"/>
                </a:defRPr>
              </a:pPr>
              <a:endParaRPr/>
            </a:p>
          </p:txBody>
        </p:sp>
        <p:sp>
          <p:nvSpPr>
            <p:cNvPr id="227" name="Circle"/>
            <p:cNvSpPr/>
            <p:nvPr/>
          </p:nvSpPr>
          <p:spPr>
            <a:xfrm rot="240000">
              <a:off x="17777" y="188434"/>
              <a:ext cx="528149" cy="528151"/>
            </a:xfrm>
            <a:prstGeom prst="ellipse">
              <a:avLst/>
            </a:prstGeom>
            <a:solidFill>
              <a:srgbClr val="F6F6F4"/>
            </a:solidFill>
            <a:ln w="12700" cap="flat">
              <a:noFill/>
              <a:miter lim="400000"/>
            </a:ln>
            <a:effectLst/>
          </p:spPr>
          <p:txBody>
            <a:bodyPr wrap="square" lIns="45718" tIns="45718" rIns="45718" bIns="45718" numCol="1" anchor="ctr">
              <a:noAutofit/>
            </a:bodyPr>
            <a:lstStyle/>
            <a:p>
              <a:pPr>
                <a:defRPr>
                  <a:latin typeface="+mj-lt"/>
                  <a:ea typeface="+mj-ea"/>
                  <a:cs typeface="+mj-cs"/>
                  <a:sym typeface="Calibri"/>
                </a:defRPr>
              </a:pPr>
              <a:endParaRPr/>
            </a:p>
          </p:txBody>
        </p:sp>
      </p:grpSp>
      <p:sp>
        <p:nvSpPr>
          <p:cNvPr id="229" name="01"/>
          <p:cNvSpPr txBox="1"/>
          <p:nvPr/>
        </p:nvSpPr>
        <p:spPr>
          <a:xfrm>
            <a:off x="11435714" y="6257713"/>
            <a:ext cx="307131" cy="3231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a:defRPr sz="1500" b="1">
                <a:latin typeface="Arial"/>
                <a:ea typeface="Arial"/>
                <a:cs typeface="Arial"/>
                <a:sym typeface="Arial"/>
              </a:defRPr>
            </a:lvl1pPr>
          </a:lstStyle>
          <a:p>
            <a:fld id="{D33D4DDE-DD6B-0848-B307-6C7D940620AC}" type="slidenum">
              <a:rPr lang="en-AU" smtClean="0"/>
              <a:t>21</a:t>
            </a:fld>
            <a:endParaRPr/>
          </a:p>
        </p:txBody>
      </p:sp>
      <p:pic>
        <p:nvPicPr>
          <p:cNvPr id="232" name="SlideTemplateAssets_TitleSlide2.png" descr="SlideTemplateAssets_TitleSlide2.png"/>
          <p:cNvPicPr>
            <a:picLocks noChangeAspect="1"/>
          </p:cNvPicPr>
          <p:nvPr/>
        </p:nvPicPr>
        <p:blipFill>
          <a:blip r:embed="rId3"/>
          <a:srcRect b="80085"/>
          <a:stretch>
            <a:fillRect/>
          </a:stretch>
        </p:blipFill>
        <p:spPr>
          <a:xfrm>
            <a:off x="0" y="-89229"/>
            <a:ext cx="12192004" cy="1399537"/>
          </a:xfrm>
          <a:prstGeom prst="rect">
            <a:avLst/>
          </a:prstGeom>
          <a:ln w="12700">
            <a:miter lim="400000"/>
          </a:ln>
        </p:spPr>
      </p:pic>
      <p:pic>
        <p:nvPicPr>
          <p:cNvPr id="234"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TextBox 4">
            <a:extLst>
              <a:ext uri="{FF2B5EF4-FFF2-40B4-BE49-F238E27FC236}">
                <a16:creationId xmlns:a16="http://schemas.microsoft.com/office/drawing/2014/main" id="{8B6DF736-A6E3-5DD7-2ABA-941D48766E7D}"/>
              </a:ext>
            </a:extLst>
          </p:cNvPr>
          <p:cNvSpPr txBox="1"/>
          <p:nvPr/>
        </p:nvSpPr>
        <p:spPr>
          <a:xfrm>
            <a:off x="417251" y="258281"/>
            <a:ext cx="6707826" cy="553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AU" sz="3000" b="1" i="0" u="none" strike="noStrike" cap="none" spc="0" normalizeH="0" baseline="0" dirty="0">
                <a:ln>
                  <a:noFill/>
                </a:ln>
                <a:solidFill>
                  <a:schemeClr val="bg1"/>
                </a:solidFill>
                <a:effectLst/>
                <a:uFillTx/>
                <a:latin typeface="Raleway" pitchFamily="2" charset="0"/>
                <a:cs typeface="Arial" panose="020B0604020202020204" pitchFamily="34" charset="0"/>
                <a:sym typeface="Helvetica"/>
              </a:rPr>
              <a:t>Food Packaging Watch Outs</a:t>
            </a:r>
            <a:endParaRPr kumimoji="0" lang="en-AU" sz="3000" b="1" i="0" u="none" strike="noStrike" cap="none" spc="0" normalizeH="0" baseline="0" dirty="0">
              <a:ln>
                <a:noFill/>
              </a:ln>
              <a:solidFill>
                <a:srgbClr val="000000"/>
              </a:solidFill>
              <a:effectLst/>
              <a:uFillTx/>
              <a:latin typeface="Raleway" pitchFamily="2" charset="0"/>
              <a:cs typeface="Arial" panose="020B0604020202020204" pitchFamily="34" charset="0"/>
              <a:sym typeface="Helvetica"/>
            </a:endParaRPr>
          </a:p>
        </p:txBody>
      </p:sp>
      <p:sp>
        <p:nvSpPr>
          <p:cNvPr id="6" name="TextBox 5">
            <a:extLst>
              <a:ext uri="{FF2B5EF4-FFF2-40B4-BE49-F238E27FC236}">
                <a16:creationId xmlns:a16="http://schemas.microsoft.com/office/drawing/2014/main" id="{030460AC-A3F1-394F-910E-27A402D480A3}"/>
              </a:ext>
            </a:extLst>
          </p:cNvPr>
          <p:cNvSpPr txBox="1"/>
          <p:nvPr/>
        </p:nvSpPr>
        <p:spPr>
          <a:xfrm>
            <a:off x="356406" y="2436867"/>
            <a:ext cx="11113539"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marR="0" indent="-1714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effectLst/>
                <a:latin typeface="Raleway" pitchFamily="2" charset="0"/>
                <a:cs typeface="Arial" panose="020B0604020202020204" pitchFamily="34" charset="0"/>
              </a:rPr>
              <a:t>Compostable Packaging</a:t>
            </a:r>
          </a:p>
          <a:p>
            <a:pPr marL="628650" lvl="1" indent="-171450" hangingPunct="0">
              <a:buFont typeface="Arial" panose="020B0604020202020204" pitchFamily="34" charset="0"/>
              <a:buChar char="•"/>
            </a:pPr>
            <a:r>
              <a:rPr lang="en-US" sz="2000" dirty="0">
                <a:solidFill>
                  <a:srgbClr val="000000"/>
                </a:solidFill>
                <a:effectLst/>
                <a:latin typeface="Raleway" pitchFamily="2" charset="0"/>
                <a:cs typeface="Arial" panose="020B0604020202020204" pitchFamily="34" charset="0"/>
              </a:rPr>
              <a:t>Access to compost solutions is limited for consumers. </a:t>
            </a:r>
            <a:r>
              <a:rPr lang="en-US" sz="2000" dirty="0">
                <a:solidFill>
                  <a:srgbClr val="000000"/>
                </a:solidFill>
                <a:latin typeface="Raleway" pitchFamily="2" charset="0"/>
                <a:cs typeface="Arial" panose="020B0604020202020204" pitchFamily="34" charset="0"/>
              </a:rPr>
              <a:t>To facilitate improved access, better design is also needed.</a:t>
            </a:r>
            <a:endParaRPr lang="en-US" sz="2000" dirty="0">
              <a:solidFill>
                <a:srgbClr val="000000"/>
              </a:solidFill>
              <a:effectLst/>
              <a:latin typeface="Raleway" pitchFamily="2" charset="0"/>
              <a:cs typeface="Arial" panose="020B0604020202020204" pitchFamily="34" charset="0"/>
            </a:endParaRPr>
          </a:p>
          <a:p>
            <a:pPr marL="628650" lvl="1" indent="-171450" hangingPunct="0">
              <a:buFont typeface="Arial" panose="020B0604020202020204" pitchFamily="34" charset="0"/>
              <a:buChar char="•"/>
            </a:pPr>
            <a:r>
              <a:rPr lang="en-US" sz="2000" dirty="0">
                <a:solidFill>
                  <a:srgbClr val="000000"/>
                </a:solidFill>
                <a:effectLst/>
                <a:latin typeface="Raleway" pitchFamily="2" charset="0"/>
                <a:cs typeface="Arial" panose="020B0604020202020204" pitchFamily="34" charset="0"/>
              </a:rPr>
              <a:t>Deliver on the PFAS Action Plan.</a:t>
            </a:r>
          </a:p>
          <a:p>
            <a:pPr marL="628650" lvl="1" indent="-171450" hangingPunct="0">
              <a:buFont typeface="Arial" panose="020B0604020202020204" pitchFamily="34" charset="0"/>
              <a:buChar char="•"/>
            </a:pPr>
            <a:r>
              <a:rPr lang="en-US" sz="2000" dirty="0">
                <a:solidFill>
                  <a:srgbClr val="000000"/>
                </a:solidFill>
                <a:latin typeface="Raleway" pitchFamily="2" charset="0"/>
                <a:cs typeface="Arial" panose="020B0604020202020204" pitchFamily="34" charset="0"/>
              </a:rPr>
              <a:t>Ensuring compostable packaging is the best solution.</a:t>
            </a:r>
            <a:endParaRPr lang="en-US" sz="2000" dirty="0">
              <a:solidFill>
                <a:srgbClr val="000000"/>
              </a:solidFill>
              <a:effectLst/>
              <a:latin typeface="Raleway" pitchFamily="2" charset="0"/>
              <a:cs typeface="Arial" panose="020B0604020202020204" pitchFamily="34" charset="0"/>
            </a:endParaRPr>
          </a:p>
          <a:p>
            <a:pPr lvl="1" hangingPunct="0"/>
            <a:endParaRPr lang="en-US" sz="2000" dirty="0">
              <a:solidFill>
                <a:srgbClr val="000000"/>
              </a:solidFill>
              <a:effectLst/>
              <a:latin typeface="Raleway" pitchFamily="2" charset="0"/>
              <a:cs typeface="Arial" panose="020B0604020202020204" pitchFamily="34" charset="0"/>
            </a:endParaRPr>
          </a:p>
          <a:p>
            <a:pPr marL="171450" indent="-171450" hangingPunct="0">
              <a:buFont typeface="Arial" panose="020B0604020202020204" pitchFamily="34" charset="0"/>
              <a:buChar char="•"/>
            </a:pPr>
            <a:r>
              <a:rPr lang="en-US" sz="2000" dirty="0">
                <a:solidFill>
                  <a:srgbClr val="000000"/>
                </a:solidFill>
                <a:latin typeface="Raleway" pitchFamily="2" charset="0"/>
                <a:cs typeface="Arial" panose="020B0604020202020204" pitchFamily="34" charset="0"/>
              </a:rPr>
              <a:t>Soft Plastics</a:t>
            </a:r>
          </a:p>
          <a:p>
            <a:pPr marL="628650" lvl="1" indent="-171450" hangingPunct="0">
              <a:buFont typeface="Arial" panose="020B0604020202020204" pitchFamily="34" charset="0"/>
              <a:buChar char="•"/>
            </a:pPr>
            <a:r>
              <a:rPr lang="en-US" sz="2000" dirty="0">
                <a:solidFill>
                  <a:srgbClr val="000000"/>
                </a:solidFill>
                <a:effectLst/>
                <a:latin typeface="Raleway" pitchFamily="2" charset="0"/>
                <a:cs typeface="Arial" panose="020B0604020202020204" pitchFamily="34" charset="0"/>
              </a:rPr>
              <a:t>Recovery solutions are coming online, but a transition to leading practice </a:t>
            </a:r>
            <a:r>
              <a:rPr lang="en-US" sz="2000" dirty="0">
                <a:solidFill>
                  <a:srgbClr val="000000"/>
                </a:solidFill>
                <a:latin typeface="Raleway" pitchFamily="2" charset="0"/>
                <a:cs typeface="Arial" panose="020B0604020202020204" pitchFamily="34" charset="0"/>
              </a:rPr>
              <a:t>design is required.</a:t>
            </a:r>
          </a:p>
          <a:p>
            <a:pPr marL="628650" lvl="1" indent="-171450" hangingPunct="0">
              <a:buFont typeface="Arial" panose="020B0604020202020204" pitchFamily="34" charset="0"/>
              <a:buChar char="•"/>
            </a:pPr>
            <a:endParaRPr lang="en-US" sz="2000" dirty="0">
              <a:solidFill>
                <a:srgbClr val="000000"/>
              </a:solidFill>
              <a:effectLst/>
              <a:latin typeface="Raleway" pitchFamily="2" charset="0"/>
              <a:cs typeface="Arial" panose="020B0604020202020204" pitchFamily="34" charset="0"/>
            </a:endParaRPr>
          </a:p>
          <a:p>
            <a:pPr marL="171450" indent="-171450" hangingPunct="0">
              <a:buFont typeface="Arial" panose="020B0604020202020204" pitchFamily="34" charset="0"/>
              <a:buChar char="•"/>
            </a:pPr>
            <a:r>
              <a:rPr lang="en-US" sz="2000" dirty="0">
                <a:solidFill>
                  <a:srgbClr val="000000"/>
                </a:solidFill>
                <a:latin typeface="Raleway" pitchFamily="2" charset="0"/>
                <a:cs typeface="Arial" panose="020B0604020202020204" pitchFamily="34" charset="0"/>
              </a:rPr>
              <a:t>Reuse</a:t>
            </a:r>
          </a:p>
          <a:p>
            <a:pPr marL="628650" lvl="1" indent="-171450" hangingPunct="0">
              <a:buFont typeface="Arial" panose="020B0604020202020204" pitchFamily="34" charset="0"/>
              <a:buChar char="•"/>
            </a:pPr>
            <a:r>
              <a:rPr lang="en-US" sz="2000" dirty="0">
                <a:solidFill>
                  <a:srgbClr val="000000"/>
                </a:solidFill>
                <a:effectLst/>
                <a:latin typeface="Raleway" pitchFamily="2" charset="0"/>
                <a:cs typeface="Arial" panose="020B0604020202020204" pitchFamily="34" charset="0"/>
              </a:rPr>
              <a:t>How can we en</a:t>
            </a:r>
            <a:r>
              <a:rPr lang="en-US" sz="2000" dirty="0">
                <a:solidFill>
                  <a:srgbClr val="000000"/>
                </a:solidFill>
                <a:latin typeface="Raleway" pitchFamily="2" charset="0"/>
                <a:cs typeface="Arial" panose="020B0604020202020204" pitchFamily="34" charset="0"/>
              </a:rPr>
              <a:t>courage systems for reuse?</a:t>
            </a:r>
            <a:endParaRPr lang="en-AU" sz="2000" dirty="0">
              <a:solidFill>
                <a:srgbClr val="000000"/>
              </a:solidFill>
              <a:effectLst/>
              <a:latin typeface="Raleway" pitchFamily="2" charset="0"/>
              <a:cs typeface="Arial" panose="020B0604020202020204" pitchFamily="34" charset="0"/>
            </a:endParaRPr>
          </a:p>
        </p:txBody>
      </p:sp>
      <p:pic>
        <p:nvPicPr>
          <p:cNvPr id="3" name="Picture 2">
            <a:extLst>
              <a:ext uri="{FF2B5EF4-FFF2-40B4-BE49-F238E27FC236}">
                <a16:creationId xmlns:a16="http://schemas.microsoft.com/office/drawing/2014/main" id="{A54B5779-6304-4371-F3B3-0AE4A1ED2659}"/>
              </a:ext>
            </a:extLst>
          </p:cNvPr>
          <p:cNvPicPr>
            <a:picLocks noChangeAspect="1"/>
          </p:cNvPicPr>
          <p:nvPr/>
        </p:nvPicPr>
        <p:blipFill rotWithShape="1">
          <a:blip r:embed="rId5"/>
          <a:srcRect l="-120042" t="28930" r="188204" b="-9794"/>
          <a:stretch/>
        </p:blipFill>
        <p:spPr>
          <a:xfrm>
            <a:off x="8372922" y="4051734"/>
            <a:ext cx="1155391" cy="1879356"/>
          </a:xfrm>
          <a:prstGeom prst="rect">
            <a:avLst/>
          </a:prstGeom>
        </p:spPr>
      </p:pic>
    </p:spTree>
    <p:extLst>
      <p:ext uri="{BB962C8B-B14F-4D97-AF65-F5344CB8AC3E}">
        <p14:creationId xmlns:p14="http://schemas.microsoft.com/office/powerpoint/2010/main" val="320757873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SlideTemplateAssets_EndSlide.png" descr="SlideTemplateAssets_EndSlide.png"/>
          <p:cNvPicPr>
            <a:picLocks noChangeAspect="1"/>
          </p:cNvPicPr>
          <p:nvPr/>
        </p:nvPicPr>
        <p:blipFill>
          <a:blip r:embed="rId3"/>
          <a:stretch>
            <a:fillRect/>
          </a:stretch>
        </p:blipFill>
        <p:spPr>
          <a:xfrm>
            <a:off x="0" y="-84910"/>
            <a:ext cx="12192000" cy="7027820"/>
          </a:xfrm>
          <a:prstGeom prst="rect">
            <a:avLst/>
          </a:prstGeom>
          <a:ln w="12700">
            <a:miter lim="400000"/>
          </a:ln>
        </p:spPr>
      </p:pic>
      <p:pic>
        <p:nvPicPr>
          <p:cNvPr id="271" name="APCO_Logo_HORIZONTALFull_ReverseRGB.png" descr="APCO_Logo_HORIZONTALFull_ReverseRGB.png"/>
          <p:cNvPicPr>
            <a:picLocks noChangeAspect="1"/>
          </p:cNvPicPr>
          <p:nvPr/>
        </p:nvPicPr>
        <p:blipFill>
          <a:blip r:embed="rId4"/>
          <a:stretch>
            <a:fillRect/>
          </a:stretch>
        </p:blipFill>
        <p:spPr>
          <a:xfrm>
            <a:off x="860924" y="5512991"/>
            <a:ext cx="2888869" cy="899161"/>
          </a:xfrm>
          <a:prstGeom prst="rect">
            <a:avLst/>
          </a:prstGeom>
          <a:ln w="12700">
            <a:miter lim="400000"/>
          </a:ln>
        </p:spPr>
      </p:pic>
      <p:sp>
        <p:nvSpPr>
          <p:cNvPr id="272" name="To contact APCO please visit our website  www.packagingcovenant.org.au"/>
          <p:cNvSpPr txBox="1"/>
          <p:nvPr/>
        </p:nvSpPr>
        <p:spPr>
          <a:xfrm>
            <a:off x="825921" y="4144591"/>
            <a:ext cx="2158600" cy="95153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p>
            <a:pPr defTabSz="457200">
              <a:lnSpc>
                <a:spcPct val="120000"/>
              </a:lnSpc>
              <a:defRPr sz="1600">
                <a:solidFill>
                  <a:srgbClr val="FFFFFF"/>
                </a:solidFill>
                <a:latin typeface="Arial"/>
                <a:ea typeface="Arial"/>
                <a:cs typeface="Arial"/>
                <a:sym typeface="Arial"/>
              </a:defRPr>
            </a:pPr>
            <a:r>
              <a:rPr lang="en-US" dirty="0">
                <a:latin typeface="Raleway" pitchFamily="2" charset="0"/>
              </a:rPr>
              <a:t>Sarah Sannen</a:t>
            </a:r>
          </a:p>
          <a:p>
            <a:pPr defTabSz="457200">
              <a:lnSpc>
                <a:spcPct val="120000"/>
              </a:lnSpc>
              <a:defRPr sz="1600">
                <a:solidFill>
                  <a:srgbClr val="FFFFFF"/>
                </a:solidFill>
                <a:latin typeface="Arial"/>
                <a:ea typeface="Arial"/>
                <a:cs typeface="Arial"/>
                <a:sym typeface="Arial"/>
              </a:defRPr>
            </a:pPr>
            <a:r>
              <a:rPr lang="en-US" dirty="0">
                <a:latin typeface="Raleway" pitchFamily="2" charset="0"/>
              </a:rPr>
              <a:t>Head of Operations</a:t>
            </a:r>
          </a:p>
          <a:p>
            <a:pPr defTabSz="457200">
              <a:lnSpc>
                <a:spcPct val="120000"/>
              </a:lnSpc>
              <a:defRPr sz="1600">
                <a:solidFill>
                  <a:srgbClr val="FFFFFF"/>
                </a:solidFill>
                <a:latin typeface="Arial"/>
                <a:ea typeface="Arial"/>
                <a:cs typeface="Arial"/>
                <a:sym typeface="Arial"/>
              </a:defRPr>
            </a:pPr>
            <a:r>
              <a:rPr lang="en-US" u="sng" dirty="0">
                <a:solidFill>
                  <a:srgbClr val="779B49"/>
                </a:solidFill>
                <a:latin typeface="Raleway" pitchFamily="2" charset="0"/>
              </a:rPr>
              <a:t>ssannen@apco.org.au</a:t>
            </a:r>
            <a:endParaRPr u="sng" dirty="0">
              <a:solidFill>
                <a:srgbClr val="779B49"/>
              </a:solidFill>
              <a:latin typeface="Raleway" pitchFamily="2" charset="0"/>
            </a:endParaRPr>
          </a:p>
        </p:txBody>
      </p:sp>
      <p:sp>
        <p:nvSpPr>
          <p:cNvPr id="273" name="Thank you"/>
          <p:cNvSpPr txBox="1"/>
          <p:nvPr/>
        </p:nvSpPr>
        <p:spPr>
          <a:xfrm>
            <a:off x="825921" y="3117849"/>
            <a:ext cx="2390363" cy="6098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457200">
              <a:lnSpc>
                <a:spcPct val="120000"/>
              </a:lnSpc>
              <a:defRPr sz="3600" b="1">
                <a:solidFill>
                  <a:srgbClr val="FFFFFF"/>
                </a:solidFill>
                <a:latin typeface="Arial"/>
                <a:ea typeface="Arial"/>
                <a:cs typeface="Arial"/>
                <a:sym typeface="Arial"/>
              </a:defRPr>
            </a:lvl1pPr>
          </a:lstStyle>
          <a:p>
            <a:r>
              <a:rPr dirty="0"/>
              <a:t>Thank you</a:t>
            </a:r>
          </a:p>
        </p:txBody>
      </p:sp>
    </p:spTree>
    <p:extLst>
      <p:ext uri="{BB962C8B-B14F-4D97-AF65-F5344CB8AC3E}">
        <p14:creationId xmlns:p14="http://schemas.microsoft.com/office/powerpoint/2010/main" val="26394183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lide Number"/>
          <p:cNvSpPr txBox="1">
            <a:spLocks noGrp="1"/>
          </p:cNvSpPr>
          <p:nvPr>
            <p:ph type="sldNum" sz="quarter" idx="4294967295"/>
          </p:nvPr>
        </p:nvSpPr>
        <p:spPr>
          <a:xfrm>
            <a:off x="23723600" y="611188"/>
            <a:ext cx="350838" cy="360362"/>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91421" tIns="91421" rIns="91421" bIns="91421" anchor="t"/>
          <a:lstStyle/>
          <a:p>
            <a:fld id="{86CB4B4D-7CA3-9044-876B-883B54F8677D}" type="slidenum">
              <a:rPr/>
              <a:t>3</a:t>
            </a:fld>
            <a:endParaRPr/>
          </a:p>
        </p:txBody>
      </p:sp>
      <p:sp>
        <p:nvSpPr>
          <p:cNvPr id="179" name="01"/>
          <p:cNvSpPr txBox="1"/>
          <p:nvPr/>
        </p:nvSpPr>
        <p:spPr>
          <a:xfrm>
            <a:off x="11435714" y="6257713"/>
            <a:ext cx="307131" cy="3231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a:defRPr sz="1500" b="1">
                <a:latin typeface="Arial"/>
                <a:ea typeface="Arial"/>
                <a:cs typeface="Arial"/>
                <a:sym typeface="Arial"/>
              </a:defRPr>
            </a:lvl1pPr>
          </a:lstStyle>
          <a:p>
            <a:fld id="{951085EB-C9CB-0840-84DF-04FEC114F912}" type="slidenum">
              <a:rPr lang="en-AU" smtClean="0"/>
              <a:t>3</a:t>
            </a:fld>
            <a:endParaRPr/>
          </a:p>
        </p:txBody>
      </p:sp>
      <p:pic>
        <p:nvPicPr>
          <p:cNvPr id="181" name="SlideTemplateAssets_TitleSlide2.png" descr="SlideTemplateAssets_TitleSlide2.png"/>
          <p:cNvPicPr>
            <a:picLocks noChangeAspect="1"/>
          </p:cNvPicPr>
          <p:nvPr/>
        </p:nvPicPr>
        <p:blipFill>
          <a:blip r:embed="rId3"/>
          <a:srcRect b="80085"/>
          <a:stretch>
            <a:fillRect/>
          </a:stretch>
        </p:blipFill>
        <p:spPr>
          <a:xfrm>
            <a:off x="-2" y="-242658"/>
            <a:ext cx="12192004" cy="1399537"/>
          </a:xfrm>
          <a:prstGeom prst="rect">
            <a:avLst/>
          </a:prstGeom>
          <a:ln w="12700">
            <a:miter lim="400000"/>
          </a:ln>
        </p:spPr>
      </p:pic>
      <p:pic>
        <p:nvPicPr>
          <p:cNvPr id="183"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Rectangle 20">
            <a:extLst>
              <a:ext uri="{FF2B5EF4-FFF2-40B4-BE49-F238E27FC236}">
                <a16:creationId xmlns:a16="http://schemas.microsoft.com/office/drawing/2014/main" id="{516BE427-469D-0E66-4261-FB4B682D62DD}"/>
              </a:ext>
            </a:extLst>
          </p:cNvPr>
          <p:cNvSpPr txBox="1"/>
          <p:nvPr/>
        </p:nvSpPr>
        <p:spPr>
          <a:xfrm>
            <a:off x="732778" y="386443"/>
            <a:ext cx="10308428"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defTabSz="1828432">
              <a:defRPr sz="3000" b="1">
                <a:solidFill>
                  <a:srgbClr val="779B49"/>
                </a:solidFill>
                <a:latin typeface="Arial"/>
                <a:ea typeface="Arial"/>
                <a:cs typeface="Arial"/>
                <a:sym typeface="Arial"/>
              </a:defRPr>
            </a:pPr>
            <a:r>
              <a:rPr lang="en-US" dirty="0">
                <a:solidFill>
                  <a:srgbClr val="FFFFFF"/>
                </a:solidFill>
                <a:latin typeface="Arial" panose="020B0604020202020204" pitchFamily="34" charset="0"/>
                <a:cs typeface="Arial" panose="020B0604020202020204" pitchFamily="34" charset="0"/>
              </a:rPr>
              <a:t>Why do we exist?</a:t>
            </a:r>
          </a:p>
        </p:txBody>
      </p:sp>
      <p:sp>
        <p:nvSpPr>
          <p:cNvPr id="4" name="TextBox 3">
            <a:extLst>
              <a:ext uri="{FF2B5EF4-FFF2-40B4-BE49-F238E27FC236}">
                <a16:creationId xmlns:a16="http://schemas.microsoft.com/office/drawing/2014/main" id="{F2E11453-D22C-598E-65B2-672C5B1E1B5A}"/>
              </a:ext>
            </a:extLst>
          </p:cNvPr>
          <p:cNvSpPr txBox="1"/>
          <p:nvPr/>
        </p:nvSpPr>
        <p:spPr>
          <a:xfrm>
            <a:off x="623752" y="1834750"/>
            <a:ext cx="10587278"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rtl="0" fontAlgn="base"/>
            <a:r>
              <a:rPr lang="en-US" b="0" i="0" u="none" strike="noStrike" dirty="0">
                <a:solidFill>
                  <a:srgbClr val="000000"/>
                </a:solidFill>
                <a:effectLst/>
                <a:latin typeface="Raleway" pitchFamily="2" charset="0"/>
                <a:cs typeface="Arial" panose="020B0604020202020204" pitchFamily="34" charset="0"/>
              </a:rPr>
              <a:t>The Australian Packaging Covenant </a:t>
            </a:r>
            <a:r>
              <a:rPr lang="en-US" b="0" i="0" u="none" strike="noStrike" dirty="0" err="1">
                <a:solidFill>
                  <a:srgbClr val="000000"/>
                </a:solidFill>
                <a:effectLst/>
                <a:latin typeface="Raleway" pitchFamily="2" charset="0"/>
                <a:cs typeface="Arial" panose="020B0604020202020204" pitchFamily="34" charset="0"/>
              </a:rPr>
              <a:t>Organisation</a:t>
            </a:r>
            <a:r>
              <a:rPr lang="en-US" b="0" i="0" u="none" strike="noStrike" dirty="0">
                <a:solidFill>
                  <a:srgbClr val="000000"/>
                </a:solidFill>
                <a:effectLst/>
                <a:latin typeface="Raleway" pitchFamily="2" charset="0"/>
                <a:cs typeface="Arial" panose="020B0604020202020204" pitchFamily="34" charset="0"/>
              </a:rPr>
              <a:t> (APCO) </a:t>
            </a:r>
            <a:r>
              <a:rPr lang="en-AU" b="0" i="0" u="none" strike="noStrike" dirty="0">
                <a:solidFill>
                  <a:srgbClr val="000000"/>
                </a:solidFill>
                <a:effectLst/>
                <a:latin typeface="Raleway" pitchFamily="2" charset="0"/>
                <a:cs typeface="Arial" panose="020B0604020202020204" pitchFamily="34" charset="0"/>
              </a:rPr>
              <a:t>is a co-regulatory not-for-profit which </a:t>
            </a:r>
            <a:r>
              <a:rPr lang="en-US" b="0" i="0" u="none" strike="noStrike" dirty="0">
                <a:solidFill>
                  <a:srgbClr val="000000"/>
                </a:solidFill>
                <a:effectLst/>
                <a:latin typeface="Raleway" pitchFamily="2" charset="0"/>
                <a:cs typeface="Arial" panose="020B0604020202020204" pitchFamily="34" charset="0"/>
              </a:rPr>
              <a:t>partners with government and industry to reduce the harmful impact of packaging on the Australian environment</a:t>
            </a:r>
            <a:r>
              <a:rPr lang="en-AU" b="0" i="0" u="none" strike="noStrike" dirty="0">
                <a:solidFill>
                  <a:srgbClr val="000000"/>
                </a:solidFill>
                <a:effectLst/>
                <a:latin typeface="Raleway" pitchFamily="2" charset="0"/>
                <a:cs typeface="Arial" panose="020B0604020202020204" pitchFamily="34" charset="0"/>
              </a:rPr>
              <a:t>. See back pocket slides for regulatory context.</a:t>
            </a:r>
            <a:r>
              <a:rPr lang="en-US" b="0" i="0" dirty="0">
                <a:solidFill>
                  <a:srgbClr val="000000"/>
                </a:solidFill>
                <a:effectLst/>
                <a:latin typeface="Raleway" pitchFamily="2" charset="0"/>
                <a:cs typeface="Arial" panose="020B0604020202020204" pitchFamily="34" charset="0"/>
              </a:rPr>
              <a:t>​</a:t>
            </a:r>
          </a:p>
          <a:p>
            <a:pPr algn="l" rtl="0" fontAlgn="base"/>
            <a:r>
              <a:rPr lang="en-AU" b="0" i="0" dirty="0">
                <a:solidFill>
                  <a:srgbClr val="000000"/>
                </a:solidFill>
                <a:effectLst/>
                <a:latin typeface="Raleway" pitchFamily="2" charset="0"/>
              </a:rPr>
              <a:t>​</a:t>
            </a:r>
          </a:p>
          <a:p>
            <a:pPr algn="ctr" rtl="0" fontAlgn="base"/>
            <a:r>
              <a:rPr lang="en-AU" b="1" i="0" u="none" strike="noStrike" dirty="0">
                <a:solidFill>
                  <a:srgbClr val="000000"/>
                </a:solidFill>
                <a:effectLst/>
                <a:latin typeface="Raleway" pitchFamily="2" charset="0"/>
                <a:cs typeface="Arial" panose="020B0604020202020204" pitchFamily="34" charset="0"/>
              </a:rPr>
              <a:t>Our vision:</a:t>
            </a:r>
            <a:r>
              <a:rPr lang="en-US" b="0" i="0" dirty="0">
                <a:solidFill>
                  <a:srgbClr val="000000"/>
                </a:solidFill>
                <a:effectLst/>
                <a:latin typeface="Raleway" pitchFamily="2" charset="0"/>
                <a:cs typeface="Arial" panose="020B0604020202020204" pitchFamily="34" charset="0"/>
              </a:rPr>
              <a:t>​</a:t>
            </a:r>
          </a:p>
          <a:p>
            <a:pPr algn="ctr" rtl="0" fontAlgn="base"/>
            <a:r>
              <a:rPr lang="en-AU" b="1" i="1" u="none" strike="noStrike" dirty="0">
                <a:solidFill>
                  <a:srgbClr val="7A9C49"/>
                </a:solidFill>
                <a:effectLst/>
                <a:latin typeface="Raleway" pitchFamily="2" charset="0"/>
                <a:cs typeface="Arial" panose="020B0604020202020204" pitchFamily="34" charset="0"/>
              </a:rPr>
              <a:t>A packaging value chain that collaborates to keep packaging materials out of landfill and retains the maximum value of the materials, energy and labour within the local economy.</a:t>
            </a:r>
            <a:r>
              <a:rPr lang="en-US" b="0" i="0" dirty="0">
                <a:solidFill>
                  <a:srgbClr val="7A9C49"/>
                </a:solidFill>
                <a:effectLst/>
                <a:latin typeface="Raleway" pitchFamily="2" charset="0"/>
                <a:cs typeface="Arial" panose="020B0604020202020204" pitchFamily="34" charset="0"/>
              </a:rPr>
              <a:t>​</a:t>
            </a:r>
            <a:endParaRPr lang="en-US" b="0" i="0" dirty="0">
              <a:solidFill>
                <a:srgbClr val="000000"/>
              </a:solidFill>
              <a:effectLst/>
              <a:latin typeface="Raleway" pitchFamily="2" charset="0"/>
              <a:cs typeface="Arial" panose="020B0604020202020204" pitchFamily="34" charset="0"/>
            </a:endParaRPr>
          </a:p>
          <a:p>
            <a:pPr algn="l" rtl="0" fontAlgn="base"/>
            <a:endParaRPr lang="en-AU" b="0" i="0" dirty="0">
              <a:solidFill>
                <a:srgbClr val="000000"/>
              </a:solidFill>
              <a:effectLst/>
              <a:latin typeface="Arial" panose="020B0604020202020204" pitchFamily="34" charset="0"/>
              <a:cs typeface="Arial" panose="020B0604020202020204" pitchFamily="34" charset="0"/>
            </a:endParaRPr>
          </a:p>
          <a:p>
            <a:pPr algn="l" rtl="0" fontAlgn="base"/>
            <a:endParaRPr lang="en-AU" b="0" i="0" dirty="0">
              <a:solidFill>
                <a:srgbClr val="000000"/>
              </a:solidFill>
              <a:effectLst/>
              <a:latin typeface="Raleway" pitchFamily="2" charset="0"/>
            </a:endParaRPr>
          </a:p>
        </p:txBody>
      </p:sp>
      <p:sp>
        <p:nvSpPr>
          <p:cNvPr id="6" name="Rectangle 20">
            <a:extLst>
              <a:ext uri="{FF2B5EF4-FFF2-40B4-BE49-F238E27FC236}">
                <a16:creationId xmlns:a16="http://schemas.microsoft.com/office/drawing/2014/main" id="{A5D403D1-AC9F-AC26-AC44-497DFA93575F}"/>
              </a:ext>
            </a:extLst>
          </p:cNvPr>
          <p:cNvSpPr txBox="1"/>
          <p:nvPr/>
        </p:nvSpPr>
        <p:spPr>
          <a:xfrm>
            <a:off x="7976082" y="5437137"/>
            <a:ext cx="2365362" cy="4523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lvl1pPr algn="ctr" defTabSz="1828431">
              <a:defRPr sz="2000" b="1">
                <a:solidFill>
                  <a:srgbClr val="00A5B5"/>
                </a:solidFill>
                <a:latin typeface="Arial"/>
                <a:ea typeface="Arial"/>
                <a:cs typeface="Arial"/>
                <a:sym typeface="Arial"/>
              </a:defRPr>
            </a:lvl1pPr>
          </a:lstStyle>
          <a:p>
            <a:r>
              <a:t>INDUSTRY</a:t>
            </a:r>
          </a:p>
        </p:txBody>
      </p:sp>
      <p:pic>
        <p:nvPicPr>
          <p:cNvPr id="7" name="Image" descr="Image">
            <a:extLst>
              <a:ext uri="{FF2B5EF4-FFF2-40B4-BE49-F238E27FC236}">
                <a16:creationId xmlns:a16="http://schemas.microsoft.com/office/drawing/2014/main" id="{9FB222CE-87B8-3CC3-375F-AF3129DFFA01}"/>
              </a:ext>
            </a:extLst>
          </p:cNvPr>
          <p:cNvPicPr>
            <a:picLocks noChangeAspect="1"/>
          </p:cNvPicPr>
          <p:nvPr/>
        </p:nvPicPr>
        <p:blipFill>
          <a:blip r:embed="rId5"/>
          <a:stretch>
            <a:fillRect/>
          </a:stretch>
        </p:blipFill>
        <p:spPr>
          <a:xfrm>
            <a:off x="8573154" y="4232558"/>
            <a:ext cx="1146457" cy="1146456"/>
          </a:xfrm>
          <a:prstGeom prst="rect">
            <a:avLst/>
          </a:prstGeom>
          <a:ln w="12700">
            <a:miter lim="400000"/>
          </a:ln>
        </p:spPr>
      </p:pic>
      <p:pic>
        <p:nvPicPr>
          <p:cNvPr id="8" name="Image" descr="Image">
            <a:extLst>
              <a:ext uri="{FF2B5EF4-FFF2-40B4-BE49-F238E27FC236}">
                <a16:creationId xmlns:a16="http://schemas.microsoft.com/office/drawing/2014/main" id="{08DDAAA1-B805-3E24-FBB2-42766DFC5F23}"/>
              </a:ext>
            </a:extLst>
          </p:cNvPr>
          <p:cNvPicPr>
            <a:picLocks noChangeAspect="1"/>
          </p:cNvPicPr>
          <p:nvPr/>
        </p:nvPicPr>
        <p:blipFill>
          <a:blip r:embed="rId6"/>
          <a:stretch>
            <a:fillRect/>
          </a:stretch>
        </p:blipFill>
        <p:spPr>
          <a:xfrm>
            <a:off x="1955325" y="4165365"/>
            <a:ext cx="1686935" cy="1105142"/>
          </a:xfrm>
          <a:prstGeom prst="rect">
            <a:avLst/>
          </a:prstGeom>
          <a:ln w="12700">
            <a:miter lim="400000"/>
          </a:ln>
        </p:spPr>
      </p:pic>
      <p:sp>
        <p:nvSpPr>
          <p:cNvPr id="9" name="Rectangle 20">
            <a:extLst>
              <a:ext uri="{FF2B5EF4-FFF2-40B4-BE49-F238E27FC236}">
                <a16:creationId xmlns:a16="http://schemas.microsoft.com/office/drawing/2014/main" id="{A763055B-3A0D-9DA5-FA94-548567AB6B7E}"/>
              </a:ext>
            </a:extLst>
          </p:cNvPr>
          <p:cNvSpPr txBox="1"/>
          <p:nvPr/>
        </p:nvSpPr>
        <p:spPr>
          <a:xfrm>
            <a:off x="1616112" y="5400087"/>
            <a:ext cx="2366007" cy="648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lvl1pPr algn="ctr" defTabSz="1828431">
              <a:defRPr sz="2000" b="1">
                <a:solidFill>
                  <a:srgbClr val="8D3C66"/>
                </a:solidFill>
                <a:latin typeface="Arial"/>
                <a:ea typeface="Arial"/>
                <a:cs typeface="Arial"/>
                <a:sym typeface="Arial"/>
              </a:defRPr>
            </a:lvl1pPr>
          </a:lstStyle>
          <a:p>
            <a:r>
              <a:rPr dirty="0"/>
              <a:t>ALL AUSTRALIAN GOVERNMENTS</a:t>
            </a:r>
          </a:p>
        </p:txBody>
      </p:sp>
      <p:pic>
        <p:nvPicPr>
          <p:cNvPr id="10" name="APCO_Logo_RGB.ai" descr="APCO_Logo_RGB.ai">
            <a:extLst>
              <a:ext uri="{FF2B5EF4-FFF2-40B4-BE49-F238E27FC236}">
                <a16:creationId xmlns:a16="http://schemas.microsoft.com/office/drawing/2014/main" id="{598D7430-A003-000A-98F5-3E12B6CD8EC7}"/>
              </a:ext>
            </a:extLst>
          </p:cNvPr>
          <p:cNvPicPr>
            <a:picLocks noChangeAspect="1"/>
          </p:cNvPicPr>
          <p:nvPr/>
        </p:nvPicPr>
        <p:blipFill>
          <a:blip r:embed="rId7"/>
          <a:stretch>
            <a:fillRect/>
          </a:stretch>
        </p:blipFill>
        <p:spPr>
          <a:xfrm>
            <a:off x="5023147" y="4515243"/>
            <a:ext cx="2275045" cy="1107102"/>
          </a:xfrm>
          <a:prstGeom prst="rect">
            <a:avLst/>
          </a:prstGeom>
          <a:ln w="12700">
            <a:miter lim="400000"/>
          </a:ln>
        </p:spPr>
      </p:pic>
      <p:sp>
        <p:nvSpPr>
          <p:cNvPr id="11" name="Arrow 1">
            <a:extLst>
              <a:ext uri="{FF2B5EF4-FFF2-40B4-BE49-F238E27FC236}">
                <a16:creationId xmlns:a16="http://schemas.microsoft.com/office/drawing/2014/main" id="{8BD5AE54-4629-0538-2B97-F03CD55C4464}"/>
              </a:ext>
            </a:extLst>
          </p:cNvPr>
          <p:cNvSpPr/>
          <p:nvPr/>
        </p:nvSpPr>
        <p:spPr>
          <a:xfrm flipH="1">
            <a:off x="4203926" y="4729018"/>
            <a:ext cx="468636" cy="649996"/>
          </a:xfrm>
          <a:custGeom>
            <a:avLst/>
            <a:gdLst/>
            <a:ahLst/>
            <a:cxnLst>
              <a:cxn ang="0">
                <a:pos x="wd2" y="hd2"/>
              </a:cxn>
              <a:cxn ang="5400000">
                <a:pos x="wd2" y="hd2"/>
              </a:cxn>
              <a:cxn ang="10800000">
                <a:pos x="wd2" y="hd2"/>
              </a:cxn>
              <a:cxn ang="16200000">
                <a:pos x="wd2" y="hd2"/>
              </a:cxn>
            </a:cxnLst>
            <a:rect l="0" t="0" r="r" b="b"/>
            <a:pathLst>
              <a:path w="21589" h="21508" extrusionOk="0">
                <a:moveTo>
                  <a:pt x="6851" y="2"/>
                </a:moveTo>
                <a:cubicBezTo>
                  <a:pt x="6743" y="16"/>
                  <a:pt x="6673" y="93"/>
                  <a:pt x="6673" y="230"/>
                </a:cubicBezTo>
                <a:lnTo>
                  <a:pt x="6673" y="2728"/>
                </a:lnTo>
                <a:cubicBezTo>
                  <a:pt x="6673" y="2997"/>
                  <a:pt x="6187" y="3225"/>
                  <a:pt x="5582" y="3225"/>
                </a:cubicBezTo>
                <a:lnTo>
                  <a:pt x="1091" y="3225"/>
                </a:lnTo>
                <a:cubicBezTo>
                  <a:pt x="497" y="3225"/>
                  <a:pt x="0" y="3446"/>
                  <a:pt x="0" y="3721"/>
                </a:cubicBezTo>
                <a:lnTo>
                  <a:pt x="0" y="10753"/>
                </a:lnTo>
                <a:lnTo>
                  <a:pt x="0" y="17783"/>
                </a:lnTo>
                <a:cubicBezTo>
                  <a:pt x="0" y="18053"/>
                  <a:pt x="485" y="18281"/>
                  <a:pt x="1091" y="18281"/>
                </a:cubicBezTo>
                <a:lnTo>
                  <a:pt x="5582" y="18281"/>
                </a:lnTo>
                <a:cubicBezTo>
                  <a:pt x="6175" y="18281"/>
                  <a:pt x="6673" y="18501"/>
                  <a:pt x="6673" y="18777"/>
                </a:cubicBezTo>
                <a:lnTo>
                  <a:pt x="6673" y="21276"/>
                </a:lnTo>
                <a:cubicBezTo>
                  <a:pt x="6673" y="21551"/>
                  <a:pt x="6934" y="21589"/>
                  <a:pt x="7267" y="21352"/>
                </a:cubicBezTo>
                <a:lnTo>
                  <a:pt x="21351" y="11180"/>
                </a:lnTo>
                <a:cubicBezTo>
                  <a:pt x="21517" y="11061"/>
                  <a:pt x="21588" y="10909"/>
                  <a:pt x="21588" y="10753"/>
                </a:cubicBezTo>
                <a:cubicBezTo>
                  <a:pt x="21600" y="10602"/>
                  <a:pt x="21517" y="10445"/>
                  <a:pt x="21351" y="10326"/>
                </a:cubicBezTo>
                <a:lnTo>
                  <a:pt x="7267" y="154"/>
                </a:lnTo>
                <a:cubicBezTo>
                  <a:pt x="7106" y="38"/>
                  <a:pt x="6959" y="-11"/>
                  <a:pt x="6851" y="2"/>
                </a:cubicBezTo>
                <a:close/>
              </a:path>
            </a:pathLst>
          </a:custGeom>
          <a:solidFill>
            <a:srgbClr val="CFD2C9"/>
          </a:solidFill>
          <a:ln w="12700">
            <a:miter lim="400000"/>
          </a:ln>
        </p:spPr>
        <p:txBody>
          <a:bodyPr lIns="45718" tIns="45718" rIns="45718" bIns="45718" anchor="ctr"/>
          <a:lstStyle/>
          <a:p>
            <a:endParaRPr/>
          </a:p>
        </p:txBody>
      </p:sp>
      <p:sp>
        <p:nvSpPr>
          <p:cNvPr id="12" name="Arrow 1">
            <a:extLst>
              <a:ext uri="{FF2B5EF4-FFF2-40B4-BE49-F238E27FC236}">
                <a16:creationId xmlns:a16="http://schemas.microsoft.com/office/drawing/2014/main" id="{B3EF6177-7EEA-E46C-4AEC-0E9922778ACC}"/>
              </a:ext>
            </a:extLst>
          </p:cNvPr>
          <p:cNvSpPr/>
          <p:nvPr/>
        </p:nvSpPr>
        <p:spPr>
          <a:xfrm>
            <a:off x="7648777" y="4743796"/>
            <a:ext cx="468636" cy="649996"/>
          </a:xfrm>
          <a:custGeom>
            <a:avLst/>
            <a:gdLst/>
            <a:ahLst/>
            <a:cxnLst>
              <a:cxn ang="0">
                <a:pos x="wd2" y="hd2"/>
              </a:cxn>
              <a:cxn ang="5400000">
                <a:pos x="wd2" y="hd2"/>
              </a:cxn>
              <a:cxn ang="10800000">
                <a:pos x="wd2" y="hd2"/>
              </a:cxn>
              <a:cxn ang="16200000">
                <a:pos x="wd2" y="hd2"/>
              </a:cxn>
            </a:cxnLst>
            <a:rect l="0" t="0" r="r" b="b"/>
            <a:pathLst>
              <a:path w="21589" h="21508" extrusionOk="0">
                <a:moveTo>
                  <a:pt x="6851" y="2"/>
                </a:moveTo>
                <a:cubicBezTo>
                  <a:pt x="6743" y="16"/>
                  <a:pt x="6673" y="93"/>
                  <a:pt x="6673" y="230"/>
                </a:cubicBezTo>
                <a:lnTo>
                  <a:pt x="6673" y="2728"/>
                </a:lnTo>
                <a:cubicBezTo>
                  <a:pt x="6673" y="2997"/>
                  <a:pt x="6187" y="3225"/>
                  <a:pt x="5582" y="3225"/>
                </a:cubicBezTo>
                <a:lnTo>
                  <a:pt x="1091" y="3225"/>
                </a:lnTo>
                <a:cubicBezTo>
                  <a:pt x="497" y="3225"/>
                  <a:pt x="0" y="3446"/>
                  <a:pt x="0" y="3721"/>
                </a:cubicBezTo>
                <a:lnTo>
                  <a:pt x="0" y="10753"/>
                </a:lnTo>
                <a:lnTo>
                  <a:pt x="0" y="17783"/>
                </a:lnTo>
                <a:cubicBezTo>
                  <a:pt x="0" y="18053"/>
                  <a:pt x="485" y="18281"/>
                  <a:pt x="1091" y="18281"/>
                </a:cubicBezTo>
                <a:lnTo>
                  <a:pt x="5582" y="18281"/>
                </a:lnTo>
                <a:cubicBezTo>
                  <a:pt x="6175" y="18281"/>
                  <a:pt x="6673" y="18501"/>
                  <a:pt x="6673" y="18777"/>
                </a:cubicBezTo>
                <a:lnTo>
                  <a:pt x="6673" y="21276"/>
                </a:lnTo>
                <a:cubicBezTo>
                  <a:pt x="6673" y="21551"/>
                  <a:pt x="6934" y="21589"/>
                  <a:pt x="7267" y="21352"/>
                </a:cubicBezTo>
                <a:lnTo>
                  <a:pt x="21351" y="11180"/>
                </a:lnTo>
                <a:cubicBezTo>
                  <a:pt x="21517" y="11061"/>
                  <a:pt x="21588" y="10909"/>
                  <a:pt x="21588" y="10753"/>
                </a:cubicBezTo>
                <a:cubicBezTo>
                  <a:pt x="21600" y="10602"/>
                  <a:pt x="21517" y="10445"/>
                  <a:pt x="21351" y="10326"/>
                </a:cubicBezTo>
                <a:lnTo>
                  <a:pt x="7267" y="154"/>
                </a:lnTo>
                <a:cubicBezTo>
                  <a:pt x="7106" y="38"/>
                  <a:pt x="6959" y="-11"/>
                  <a:pt x="6851" y="2"/>
                </a:cubicBezTo>
                <a:close/>
              </a:path>
            </a:pathLst>
          </a:custGeom>
          <a:solidFill>
            <a:srgbClr val="CFD2C9"/>
          </a:solidFill>
          <a:ln w="12700">
            <a:miter lim="400000"/>
          </a:ln>
        </p:spPr>
        <p:txBody>
          <a:bodyPr lIns="45718" tIns="45718" rIns="45718" bIns="45718" anchor="ctr"/>
          <a:lstStyle/>
          <a:p>
            <a:endParaRPr/>
          </a:p>
        </p:txBody>
      </p:sp>
      <p:sp>
        <p:nvSpPr>
          <p:cNvPr id="13" name="TextBox 2">
            <a:extLst>
              <a:ext uri="{FF2B5EF4-FFF2-40B4-BE49-F238E27FC236}">
                <a16:creationId xmlns:a16="http://schemas.microsoft.com/office/drawing/2014/main" id="{3E8FECF5-BD85-4F26-1F84-2196A4695E91}"/>
              </a:ext>
            </a:extLst>
          </p:cNvPr>
          <p:cNvSpPr txBox="1"/>
          <p:nvPr/>
        </p:nvSpPr>
        <p:spPr>
          <a:xfrm>
            <a:off x="8434222" y="5763542"/>
            <a:ext cx="2141666"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defRPr sz="2200">
                <a:solidFill>
                  <a:srgbClr val="9C9C9C"/>
                </a:solidFill>
                <a:latin typeface="Arial"/>
                <a:ea typeface="Arial"/>
                <a:cs typeface="Arial"/>
                <a:sym typeface="Arial"/>
              </a:defRPr>
            </a:pPr>
            <a:r>
              <a:rPr lang="en-AU" sz="1600" dirty="0">
                <a:solidFill>
                  <a:srgbClr val="333E48"/>
                </a:solidFill>
                <a:latin typeface="Raleway" pitchFamily="2" charset="0"/>
              </a:rPr>
              <a:t>2000+ Members</a:t>
            </a:r>
          </a:p>
        </p:txBody>
      </p:sp>
    </p:spTree>
    <p:extLst>
      <p:ext uri="{BB962C8B-B14F-4D97-AF65-F5344CB8AC3E}">
        <p14:creationId xmlns:p14="http://schemas.microsoft.com/office/powerpoint/2010/main" val="12543810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lide Number"/>
          <p:cNvSpPr txBox="1">
            <a:spLocks noGrp="1"/>
          </p:cNvSpPr>
          <p:nvPr>
            <p:ph type="sldNum" sz="quarter" idx="4294967295"/>
          </p:nvPr>
        </p:nvSpPr>
        <p:spPr>
          <a:xfrm>
            <a:off x="23723600" y="611188"/>
            <a:ext cx="350838" cy="360362"/>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1" tIns="91421" rIns="91421" bIns="91421" anchor="t"/>
          <a:lstStyle/>
          <a:p>
            <a:fld id="{86CB4B4D-7CA3-9044-876B-883B54F8677D}" type="slidenum">
              <a:rPr/>
              <a:t>4</a:t>
            </a:fld>
            <a:endParaRPr/>
          </a:p>
        </p:txBody>
      </p:sp>
      <p:sp>
        <p:nvSpPr>
          <p:cNvPr id="179" name="01"/>
          <p:cNvSpPr txBox="1"/>
          <p:nvPr/>
        </p:nvSpPr>
        <p:spPr>
          <a:xfrm>
            <a:off x="11435714" y="6257713"/>
            <a:ext cx="307131" cy="3231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a:defRPr sz="1500" b="1">
                <a:latin typeface="Arial"/>
                <a:ea typeface="Arial"/>
                <a:cs typeface="Arial"/>
                <a:sym typeface="Arial"/>
              </a:defRPr>
            </a:lvl1pPr>
          </a:lstStyle>
          <a:p>
            <a:fld id="{951085EB-C9CB-0840-84DF-04FEC114F912}" type="slidenum">
              <a:rPr lang="en-AU" smtClean="0"/>
              <a:t>4</a:t>
            </a:fld>
            <a:endParaRPr/>
          </a:p>
        </p:txBody>
      </p:sp>
      <p:pic>
        <p:nvPicPr>
          <p:cNvPr id="181" name="SlideTemplateAssets_TitleSlide2.png" descr="SlideTemplateAssets_TitleSlide2.png"/>
          <p:cNvPicPr>
            <a:picLocks noChangeAspect="1"/>
          </p:cNvPicPr>
          <p:nvPr/>
        </p:nvPicPr>
        <p:blipFill>
          <a:blip r:embed="rId3"/>
          <a:srcRect b="80085"/>
          <a:stretch>
            <a:fillRect/>
          </a:stretch>
        </p:blipFill>
        <p:spPr>
          <a:xfrm>
            <a:off x="-2" y="-242658"/>
            <a:ext cx="12192004" cy="1399537"/>
          </a:xfrm>
          <a:prstGeom prst="rect">
            <a:avLst/>
          </a:prstGeom>
          <a:ln w="12700">
            <a:miter lim="400000"/>
          </a:ln>
        </p:spPr>
      </p:pic>
      <p:pic>
        <p:nvPicPr>
          <p:cNvPr id="183"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Rectangle 20">
            <a:extLst>
              <a:ext uri="{FF2B5EF4-FFF2-40B4-BE49-F238E27FC236}">
                <a16:creationId xmlns:a16="http://schemas.microsoft.com/office/drawing/2014/main" id="{516BE427-469D-0E66-4261-FB4B682D62DD}"/>
              </a:ext>
            </a:extLst>
          </p:cNvPr>
          <p:cNvSpPr txBox="1"/>
          <p:nvPr/>
        </p:nvSpPr>
        <p:spPr>
          <a:xfrm>
            <a:off x="732778" y="386443"/>
            <a:ext cx="1030842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p>
            <a:pPr defTabSz="1828432">
              <a:defRPr sz="3000" b="1">
                <a:solidFill>
                  <a:srgbClr val="779B49"/>
                </a:solidFill>
                <a:latin typeface="Arial"/>
                <a:ea typeface="Arial"/>
                <a:cs typeface="Arial"/>
                <a:sym typeface="Arial"/>
              </a:defRPr>
            </a:pPr>
            <a:r>
              <a:rPr lang="en-US" dirty="0">
                <a:solidFill>
                  <a:srgbClr val="FFFFFF"/>
                </a:solidFill>
                <a:latin typeface="Raleway" pitchFamily="2" charset="0"/>
                <a:cs typeface="Arial" panose="020B0604020202020204" pitchFamily="34" charset="0"/>
              </a:rPr>
              <a:t>Regulation</a:t>
            </a:r>
          </a:p>
        </p:txBody>
      </p:sp>
      <p:sp>
        <p:nvSpPr>
          <p:cNvPr id="3" name="TextBox 2">
            <a:extLst>
              <a:ext uri="{FF2B5EF4-FFF2-40B4-BE49-F238E27FC236}">
                <a16:creationId xmlns:a16="http://schemas.microsoft.com/office/drawing/2014/main" id="{DC693CB1-4075-A5F6-2D46-9974B74CFA73}"/>
              </a:ext>
            </a:extLst>
          </p:cNvPr>
          <p:cNvSpPr txBox="1"/>
          <p:nvPr/>
        </p:nvSpPr>
        <p:spPr>
          <a:xfrm>
            <a:off x="326730" y="1603735"/>
            <a:ext cx="6146498" cy="48013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AU" b="0" i="0" dirty="0">
                <a:solidFill>
                  <a:srgbClr val="374151"/>
                </a:solidFill>
                <a:effectLst/>
                <a:latin typeface="Raleway" pitchFamily="2" charset="0"/>
                <a:cs typeface="Arial" panose="020B0604020202020204" pitchFamily="34" charset="0"/>
              </a:rPr>
              <a:t>The </a:t>
            </a:r>
            <a:r>
              <a:rPr lang="en-AU" b="1" i="0" dirty="0">
                <a:solidFill>
                  <a:srgbClr val="779B49"/>
                </a:solidFill>
                <a:effectLst/>
                <a:latin typeface="Raleway" pitchFamily="2" charset="0"/>
                <a:cs typeface="Arial" panose="020B0604020202020204" pitchFamily="34" charset="0"/>
              </a:rPr>
              <a:t>Australian government </a:t>
            </a:r>
            <a:r>
              <a:rPr lang="en-AU" b="0" i="0" dirty="0">
                <a:solidFill>
                  <a:srgbClr val="374151"/>
                </a:solidFill>
                <a:effectLst/>
                <a:latin typeface="Raleway" pitchFamily="2" charset="0"/>
                <a:cs typeface="Arial" panose="020B0604020202020204" pitchFamily="34" charset="0"/>
              </a:rPr>
              <a:t>has implemented a range of policies and regulations to promote sustainable packaging practices. </a:t>
            </a:r>
          </a:p>
          <a:p>
            <a:endParaRPr lang="en-AU" b="0" i="0" dirty="0">
              <a:solidFill>
                <a:srgbClr val="374151"/>
              </a:solidFill>
              <a:effectLst/>
              <a:latin typeface="Raleway" pitchFamily="2" charset="0"/>
              <a:cs typeface="Arial" panose="020B0604020202020204" pitchFamily="34" charset="0"/>
            </a:endParaRPr>
          </a:p>
          <a:p>
            <a:pPr marL="342900" indent="-342900">
              <a:buFont typeface="+mj-lt"/>
              <a:buAutoNum type="arabicPeriod"/>
            </a:pPr>
            <a:r>
              <a:rPr lang="en-AU" b="1" i="0" dirty="0">
                <a:solidFill>
                  <a:srgbClr val="779B49"/>
                </a:solidFill>
                <a:effectLst/>
                <a:latin typeface="Raleway" pitchFamily="2" charset="0"/>
                <a:cs typeface="Arial" panose="020B0604020202020204" pitchFamily="34" charset="0"/>
              </a:rPr>
              <a:t>APCO</a:t>
            </a:r>
            <a:r>
              <a:rPr lang="en-AU" b="0" i="0" dirty="0">
                <a:solidFill>
                  <a:srgbClr val="374151"/>
                </a:solidFill>
                <a:effectLst/>
                <a:latin typeface="Raleway" pitchFamily="2" charset="0"/>
                <a:cs typeface="Arial" panose="020B0604020202020204" pitchFamily="34" charset="0"/>
              </a:rPr>
              <a:t> - provides a </a:t>
            </a:r>
            <a:r>
              <a:rPr lang="en-AU" b="1" i="0" dirty="0">
                <a:solidFill>
                  <a:srgbClr val="779B49"/>
                </a:solidFill>
                <a:effectLst/>
                <a:latin typeface="Raleway" pitchFamily="2" charset="0"/>
                <a:cs typeface="Arial" panose="020B0604020202020204" pitchFamily="34" charset="0"/>
              </a:rPr>
              <a:t>voluntary framework </a:t>
            </a:r>
            <a:r>
              <a:rPr lang="en-AU" b="0" i="0" dirty="0">
                <a:solidFill>
                  <a:srgbClr val="374151"/>
                </a:solidFill>
                <a:effectLst/>
                <a:latin typeface="Raleway" pitchFamily="2" charset="0"/>
                <a:cs typeface="Arial" panose="020B0604020202020204" pitchFamily="34" charset="0"/>
              </a:rPr>
              <a:t>for businesses to improve the sustainability of their packaging practices</a:t>
            </a:r>
            <a:endParaRPr lang="en-US" spc="-21" dirty="0">
              <a:solidFill>
                <a:srgbClr val="000000"/>
              </a:solidFill>
              <a:latin typeface="Raleway" pitchFamily="2" charset="0"/>
              <a:cs typeface="Arial" panose="020B0604020202020204" pitchFamily="34" charset="0"/>
            </a:endParaRPr>
          </a:p>
          <a:p>
            <a:pPr marL="342900" indent="-342900">
              <a:buFont typeface="+mj-lt"/>
              <a:buAutoNum type="arabicPeriod"/>
            </a:pPr>
            <a:endParaRPr lang="en-AU" b="0" i="0" dirty="0">
              <a:solidFill>
                <a:srgbClr val="374151"/>
              </a:solidFill>
              <a:effectLst/>
              <a:latin typeface="Raleway" pitchFamily="2" charset="0"/>
              <a:cs typeface="Arial" panose="020B0604020202020204" pitchFamily="34" charset="0"/>
            </a:endParaRPr>
          </a:p>
          <a:p>
            <a:pPr marL="342900" indent="-342900">
              <a:buFont typeface="+mj-lt"/>
              <a:buAutoNum type="arabicPeriod"/>
            </a:pPr>
            <a:r>
              <a:rPr lang="en-AU" b="1" i="0" dirty="0">
                <a:solidFill>
                  <a:srgbClr val="779B49"/>
                </a:solidFill>
                <a:effectLst/>
                <a:latin typeface="Raleway" pitchFamily="2" charset="0"/>
                <a:cs typeface="Arial" panose="020B0604020202020204" pitchFamily="34" charset="0"/>
              </a:rPr>
              <a:t>The Product Stewardship Act 2011 </a:t>
            </a:r>
            <a:r>
              <a:rPr lang="en-AU" b="0" i="0" dirty="0">
                <a:solidFill>
                  <a:srgbClr val="374151"/>
                </a:solidFill>
                <a:effectLst/>
                <a:latin typeface="Raleway" pitchFamily="2" charset="0"/>
                <a:cs typeface="Arial" panose="020B0604020202020204" pitchFamily="34" charset="0"/>
              </a:rPr>
              <a:t>- which provides a framework for the management of products throughout their lifecycle, including packaging.</a:t>
            </a:r>
          </a:p>
          <a:p>
            <a:pPr marL="342900" indent="-342900">
              <a:buFont typeface="+mj-lt"/>
              <a:buAutoNum type="arabicPeriod"/>
            </a:pPr>
            <a:endParaRPr lang="en-AU" b="0" i="0" dirty="0">
              <a:solidFill>
                <a:srgbClr val="374151"/>
              </a:solidFill>
              <a:effectLst/>
              <a:latin typeface="Raleway" pitchFamily="2" charset="0"/>
              <a:cs typeface="Arial" panose="020B0604020202020204" pitchFamily="34" charset="0"/>
            </a:endParaRPr>
          </a:p>
          <a:p>
            <a:pPr marL="342900" indent="-342900">
              <a:buFont typeface="+mj-lt"/>
              <a:buAutoNum type="arabicPeriod"/>
            </a:pPr>
            <a:r>
              <a:rPr lang="en-AU" b="1" i="0" dirty="0">
                <a:solidFill>
                  <a:srgbClr val="779B49"/>
                </a:solidFill>
                <a:effectLst/>
                <a:latin typeface="Raleway" pitchFamily="2" charset="0"/>
                <a:cs typeface="Arial" panose="020B0604020202020204" pitchFamily="34" charset="0"/>
              </a:rPr>
              <a:t>The National Environment Protection (Used Packaging Materials) Measure 2011</a:t>
            </a:r>
            <a:r>
              <a:rPr lang="en-AU" b="0" i="0" dirty="0">
                <a:solidFill>
                  <a:srgbClr val="374151"/>
                </a:solidFill>
                <a:effectLst/>
                <a:latin typeface="Raleway" pitchFamily="2" charset="0"/>
                <a:cs typeface="Arial" panose="020B0604020202020204" pitchFamily="34" charset="0"/>
              </a:rPr>
              <a:t> - which sets recycling targets for packaging waste and requires businesses to report on their packaging waste and recycling efforts.</a:t>
            </a:r>
          </a:p>
        </p:txBody>
      </p:sp>
      <p:pic>
        <p:nvPicPr>
          <p:cNvPr id="2" name="Picture 2">
            <a:extLst>
              <a:ext uri="{FF2B5EF4-FFF2-40B4-BE49-F238E27FC236}">
                <a16:creationId xmlns:a16="http://schemas.microsoft.com/office/drawing/2014/main" id="{039E6A56-795A-3C7D-308D-11067D6B19E3}"/>
              </a:ext>
            </a:extLst>
          </p:cNvPr>
          <p:cNvPicPr>
            <a:picLocks noChangeAspect="1"/>
          </p:cNvPicPr>
          <p:nvPr/>
        </p:nvPicPr>
        <p:blipFill>
          <a:blip r:embed="rId5"/>
          <a:srcRect/>
          <a:stretch>
            <a:fillRect/>
          </a:stretch>
        </p:blipFill>
        <p:spPr>
          <a:xfrm>
            <a:off x="8162527" y="1191076"/>
            <a:ext cx="3965380" cy="5608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101381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p:cNvSpPr/>
          <p:nvPr/>
        </p:nvSpPr>
        <p:spPr>
          <a:xfrm>
            <a:off x="-8467" y="-23346"/>
            <a:ext cx="12208934" cy="6904692"/>
          </a:xfrm>
          <a:prstGeom prst="rect">
            <a:avLst/>
          </a:prstGeom>
          <a:solidFill>
            <a:srgbClr val="FFFFFF"/>
          </a:solidFill>
          <a:ln w="12700">
            <a:solidFill>
              <a:schemeClr val="accent1"/>
            </a:solidFill>
            <a:miter/>
          </a:ln>
        </p:spPr>
        <p:txBody>
          <a:bodyPr lIns="45718" tIns="45718" rIns="45718" bIns="45718" anchor="ctr"/>
          <a:lstStyle/>
          <a:p>
            <a:pPr>
              <a:defRPr>
                <a:latin typeface="+mj-lt"/>
                <a:ea typeface="+mj-ea"/>
                <a:cs typeface="+mj-cs"/>
                <a:sym typeface="Calibri"/>
              </a:defRPr>
            </a:pPr>
            <a:endParaRPr/>
          </a:p>
        </p:txBody>
      </p:sp>
      <p:sp>
        <p:nvSpPr>
          <p:cNvPr id="111" name="Shape"/>
          <p:cNvSpPr/>
          <p:nvPr/>
        </p:nvSpPr>
        <p:spPr>
          <a:xfrm rot="3759185">
            <a:off x="3382810" y="-1501825"/>
            <a:ext cx="10442751" cy="84031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547" y="21551"/>
                  <a:pt x="3092" y="21421"/>
                  <a:pt x="4629" y="21209"/>
                </a:cubicBezTo>
                <a:cubicBezTo>
                  <a:pt x="9117" y="20593"/>
                  <a:pt x="13526" y="19291"/>
                  <a:pt x="17758" y="17334"/>
                </a:cubicBezTo>
                <a:lnTo>
                  <a:pt x="21600" y="8161"/>
                </a:lnTo>
                <a:lnTo>
                  <a:pt x="9002" y="0"/>
                </a:lnTo>
                <a:lnTo>
                  <a:pt x="0" y="21600"/>
                </a:lnTo>
                <a:close/>
              </a:path>
            </a:pathLst>
          </a:custGeom>
          <a:solidFill>
            <a:srgbClr val="779B49"/>
          </a:solidFill>
          <a:ln w="12700">
            <a:miter lim="400000"/>
          </a:ln>
        </p:spPr>
        <p:txBody>
          <a:bodyPr lIns="45718" tIns="45718" rIns="45718" bIns="45718"/>
          <a:lstStyle/>
          <a:p>
            <a:pPr>
              <a:defRPr>
                <a:latin typeface="+mj-lt"/>
                <a:ea typeface="+mj-ea"/>
                <a:cs typeface="+mj-cs"/>
                <a:sym typeface="Calibri"/>
              </a:defRPr>
            </a:pPr>
            <a:endParaRPr/>
          </a:p>
        </p:txBody>
      </p:sp>
      <p:sp>
        <p:nvSpPr>
          <p:cNvPr id="112" name="Shape"/>
          <p:cNvSpPr/>
          <p:nvPr/>
        </p:nvSpPr>
        <p:spPr>
          <a:xfrm rot="3759185">
            <a:off x="4550535" y="-953502"/>
            <a:ext cx="9886381" cy="7324747"/>
          </a:xfrm>
          <a:custGeom>
            <a:avLst/>
            <a:gdLst/>
            <a:ahLst/>
            <a:cxnLst>
              <a:cxn ang="0">
                <a:pos x="wd2" y="hd2"/>
              </a:cxn>
              <a:cxn ang="5400000">
                <a:pos x="wd2" y="hd2"/>
              </a:cxn>
              <a:cxn ang="10800000">
                <a:pos x="wd2" y="hd2"/>
              </a:cxn>
              <a:cxn ang="16200000">
                <a:pos x="wd2" y="hd2"/>
              </a:cxn>
            </a:cxnLst>
            <a:rect l="0" t="0" r="r" b="b"/>
            <a:pathLst>
              <a:path w="21600" h="21523" extrusionOk="0">
                <a:moveTo>
                  <a:pt x="0" y="21488"/>
                </a:moveTo>
                <a:cubicBezTo>
                  <a:pt x="3103" y="21600"/>
                  <a:pt x="6206" y="21444"/>
                  <a:pt x="9291" y="21022"/>
                </a:cubicBezTo>
                <a:cubicBezTo>
                  <a:pt x="12143" y="20632"/>
                  <a:pt x="14975" y="20015"/>
                  <a:pt x="17772" y="19174"/>
                </a:cubicBezTo>
                <a:lnTo>
                  <a:pt x="21600" y="9286"/>
                </a:lnTo>
                <a:lnTo>
                  <a:pt x="8235" y="0"/>
                </a:lnTo>
                <a:lnTo>
                  <a:pt x="0" y="21488"/>
                </a:lnTo>
                <a:close/>
              </a:path>
            </a:pathLst>
          </a:custGeom>
          <a:solidFill>
            <a:srgbClr val="333D47"/>
          </a:solidFill>
          <a:ln w="12700">
            <a:noFill/>
            <a:miter lim="400000"/>
          </a:ln>
          <a:effectLst>
            <a:outerShdw blurRad="342900" dir="5400000" rotWithShape="0">
              <a:srgbClr val="000000">
                <a:alpha val="39824"/>
              </a:srgbClr>
            </a:outerShdw>
          </a:effectLst>
        </p:spPr>
        <p:txBody>
          <a:bodyPr lIns="45718" tIns="45718" rIns="45718" bIns="45718"/>
          <a:lstStyle/>
          <a:p>
            <a:pPr>
              <a:defRPr>
                <a:latin typeface="+mj-lt"/>
                <a:ea typeface="+mj-ea"/>
                <a:cs typeface="+mj-cs"/>
                <a:sym typeface="Calibri"/>
              </a:defRPr>
            </a:pPr>
            <a:endParaRPr/>
          </a:p>
        </p:txBody>
      </p:sp>
      <p:sp>
        <p:nvSpPr>
          <p:cNvPr id="113" name="TextBox 1"/>
          <p:cNvSpPr txBox="1"/>
          <p:nvPr/>
        </p:nvSpPr>
        <p:spPr>
          <a:xfrm>
            <a:off x="678935" y="4797343"/>
            <a:ext cx="4243469" cy="7078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lvl1pPr>
              <a:defRPr sz="4000" b="1">
                <a:solidFill>
                  <a:srgbClr val="779B49"/>
                </a:solidFill>
                <a:latin typeface="Arial"/>
                <a:ea typeface="Arial"/>
                <a:cs typeface="Arial"/>
                <a:sym typeface="Arial"/>
              </a:defRPr>
            </a:lvl1pPr>
          </a:lstStyle>
          <a:p>
            <a:r>
              <a:rPr lang="en-US" dirty="0">
                <a:latin typeface="Raleway" pitchFamily="2" charset="0"/>
              </a:rPr>
              <a:t>SPGs</a:t>
            </a:r>
            <a:endParaRPr dirty="0">
              <a:latin typeface="Raleway" pitchFamily="2" charset="0"/>
            </a:endParaRPr>
          </a:p>
        </p:txBody>
      </p:sp>
      <p:sp>
        <p:nvSpPr>
          <p:cNvPr id="114" name="TextBox 2"/>
          <p:cNvSpPr txBox="1"/>
          <p:nvPr/>
        </p:nvSpPr>
        <p:spPr>
          <a:xfrm>
            <a:off x="720495" y="5430408"/>
            <a:ext cx="4591338" cy="40010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8" tIns="45718" rIns="45718" bIns="45718">
            <a:spAutoFit/>
          </a:bodyPr>
          <a:lstStyle>
            <a:lvl1pPr>
              <a:defRPr sz="1600">
                <a:solidFill>
                  <a:srgbClr val="9C9C9C"/>
                </a:solidFill>
                <a:latin typeface="Arial"/>
                <a:ea typeface="Arial"/>
                <a:cs typeface="Arial"/>
                <a:sym typeface="Arial"/>
              </a:defRPr>
            </a:lvl1pPr>
          </a:lstStyle>
          <a:p>
            <a:pPr>
              <a:defRPr sz="2000">
                <a:solidFill>
                  <a:srgbClr val="FFFFFF"/>
                </a:solidFill>
                <a:latin typeface="Arial"/>
                <a:ea typeface="Arial"/>
                <a:cs typeface="Arial"/>
                <a:sym typeface="Arial"/>
              </a:defRPr>
            </a:pPr>
            <a:r>
              <a:rPr lang="en-AU" dirty="0">
                <a:solidFill>
                  <a:schemeClr val="bg2">
                    <a:lumMod val="60000"/>
                    <a:lumOff val="40000"/>
                  </a:schemeClr>
                </a:solidFill>
                <a:latin typeface="Raleway" pitchFamily="2" charset="0"/>
              </a:rPr>
              <a:t>Sustainable Packaging Guidelines</a:t>
            </a:r>
          </a:p>
        </p:txBody>
      </p:sp>
      <p:pic>
        <p:nvPicPr>
          <p:cNvPr id="115" name="Picture 18" descr="Picture 18"/>
          <p:cNvPicPr>
            <a:picLocks noChangeAspect="1"/>
          </p:cNvPicPr>
          <p:nvPr/>
        </p:nvPicPr>
        <p:blipFill>
          <a:blip r:embed="rId3"/>
          <a:stretch>
            <a:fillRect/>
          </a:stretch>
        </p:blipFill>
        <p:spPr>
          <a:xfrm>
            <a:off x="10492074" y="420640"/>
            <a:ext cx="1249380" cy="610630"/>
          </a:xfrm>
          <a:prstGeom prst="rect">
            <a:avLst/>
          </a:prstGeom>
          <a:ln w="12700">
            <a:miter lim="400000"/>
          </a:ln>
        </p:spPr>
      </p:pic>
    </p:spTree>
    <p:extLst>
      <p:ext uri="{BB962C8B-B14F-4D97-AF65-F5344CB8AC3E}">
        <p14:creationId xmlns:p14="http://schemas.microsoft.com/office/powerpoint/2010/main" val="23496345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lide Number"/>
          <p:cNvSpPr txBox="1">
            <a:spLocks noGrp="1"/>
          </p:cNvSpPr>
          <p:nvPr>
            <p:ph type="sldNum" sz="quarter" idx="4294967295"/>
          </p:nvPr>
        </p:nvSpPr>
        <p:spPr>
          <a:xfrm>
            <a:off x="23723600" y="611188"/>
            <a:ext cx="350838" cy="360362"/>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91421" tIns="91421" rIns="91421" bIns="91421" anchor="t"/>
          <a:lstStyle/>
          <a:p>
            <a:fld id="{86CB4B4D-7CA3-9044-876B-883B54F8677D}" type="slidenum">
              <a:rPr/>
              <a:t>6</a:t>
            </a:fld>
            <a:endParaRPr/>
          </a:p>
        </p:txBody>
      </p:sp>
      <p:sp>
        <p:nvSpPr>
          <p:cNvPr id="179" name="01"/>
          <p:cNvSpPr txBox="1"/>
          <p:nvPr/>
        </p:nvSpPr>
        <p:spPr>
          <a:xfrm>
            <a:off x="11435714" y="6257713"/>
            <a:ext cx="307131" cy="32316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a:defRPr sz="1500" b="1">
                <a:latin typeface="Arial"/>
                <a:ea typeface="Arial"/>
                <a:cs typeface="Arial"/>
                <a:sym typeface="Arial"/>
              </a:defRPr>
            </a:lvl1pPr>
          </a:lstStyle>
          <a:p>
            <a:fld id="{951085EB-C9CB-0840-84DF-04FEC114F912}" type="slidenum">
              <a:rPr lang="en-AU" smtClean="0"/>
              <a:t>6</a:t>
            </a:fld>
            <a:endParaRPr/>
          </a:p>
        </p:txBody>
      </p:sp>
      <p:pic>
        <p:nvPicPr>
          <p:cNvPr id="181" name="SlideTemplateAssets_TitleSlide2.png" descr="SlideTemplateAssets_TitleSlide2.png"/>
          <p:cNvPicPr>
            <a:picLocks noChangeAspect="1"/>
          </p:cNvPicPr>
          <p:nvPr/>
        </p:nvPicPr>
        <p:blipFill>
          <a:blip r:embed="rId3"/>
          <a:srcRect b="80085"/>
          <a:stretch>
            <a:fillRect/>
          </a:stretch>
        </p:blipFill>
        <p:spPr>
          <a:xfrm>
            <a:off x="-2" y="-242658"/>
            <a:ext cx="12192004" cy="1399537"/>
          </a:xfrm>
          <a:prstGeom prst="rect">
            <a:avLst/>
          </a:prstGeom>
          <a:ln w="12700">
            <a:miter lim="400000"/>
          </a:ln>
        </p:spPr>
      </p:pic>
      <p:pic>
        <p:nvPicPr>
          <p:cNvPr id="183"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Rectangle 20">
            <a:extLst>
              <a:ext uri="{FF2B5EF4-FFF2-40B4-BE49-F238E27FC236}">
                <a16:creationId xmlns:a16="http://schemas.microsoft.com/office/drawing/2014/main" id="{516BE427-469D-0E66-4261-FB4B682D62DD}"/>
              </a:ext>
            </a:extLst>
          </p:cNvPr>
          <p:cNvSpPr txBox="1"/>
          <p:nvPr/>
        </p:nvSpPr>
        <p:spPr>
          <a:xfrm>
            <a:off x="732778" y="386443"/>
            <a:ext cx="1030842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p>
            <a:pPr defTabSz="1828432">
              <a:defRPr sz="3000" b="1">
                <a:solidFill>
                  <a:srgbClr val="779B49"/>
                </a:solidFill>
                <a:latin typeface="Arial"/>
                <a:ea typeface="Arial"/>
                <a:cs typeface="Arial"/>
                <a:sym typeface="Arial"/>
              </a:defRPr>
            </a:pPr>
            <a:r>
              <a:rPr lang="en-US" dirty="0">
                <a:solidFill>
                  <a:srgbClr val="FFFFFF"/>
                </a:solidFill>
                <a:latin typeface="Raleway" pitchFamily="2" charset="0"/>
                <a:cs typeface="Arial" panose="020B0604020202020204" pitchFamily="34" charset="0"/>
              </a:rPr>
              <a:t>Sustainable Packaging Guidelines</a:t>
            </a:r>
          </a:p>
        </p:txBody>
      </p:sp>
      <p:sp>
        <p:nvSpPr>
          <p:cNvPr id="2" name="TextBox 4">
            <a:extLst>
              <a:ext uri="{FF2B5EF4-FFF2-40B4-BE49-F238E27FC236}">
                <a16:creationId xmlns:a16="http://schemas.microsoft.com/office/drawing/2014/main" id="{83E8BA84-5145-5B3B-AA69-5C8EFAA34073}"/>
              </a:ext>
            </a:extLst>
          </p:cNvPr>
          <p:cNvSpPr txBox="1"/>
          <p:nvPr/>
        </p:nvSpPr>
        <p:spPr>
          <a:xfrm>
            <a:off x="1149291" y="2582906"/>
            <a:ext cx="5536333" cy="2585901"/>
          </a:xfrm>
          <a:prstGeom prst="rect">
            <a:avLst/>
          </a:prstGeom>
        </p:spPr>
        <p:txBody>
          <a:bodyPr wrap="square" lIns="0" tIns="0" rIns="0" bIns="0" rtlCol="0" anchor="t">
            <a:spAutoFit/>
          </a:bodyPr>
          <a:lstStyle/>
          <a:p>
            <a:pPr marL="259093" marR="0" lvl="1" algn="l" defTabSz="914400" rtl="0" eaLnBrk="1" fontAlgn="auto" latinLnBrk="0" hangingPunct="1">
              <a:lnSpc>
                <a:spcPct val="100000"/>
              </a:lnSpc>
              <a:spcBef>
                <a:spcPts val="0"/>
              </a:spcBef>
              <a:spcAft>
                <a:spcPts val="0"/>
              </a:spcAft>
              <a:buClrTx/>
              <a:buSzTx/>
              <a:tabLst/>
              <a:defRPr/>
            </a:pPr>
            <a:r>
              <a:rPr kumimoji="0" lang="en-US" sz="1867" b="0" i="0" u="none" strike="noStrike" kern="1200" cap="none" spc="0" normalizeH="0" baseline="0" noProof="0" dirty="0">
                <a:ln>
                  <a:noFill/>
                </a:ln>
                <a:solidFill>
                  <a:prstClr val="black"/>
                </a:solidFill>
                <a:effectLst/>
                <a:uLnTx/>
                <a:uFillTx/>
                <a:latin typeface="Raleway" pitchFamily="2" charset="0"/>
                <a:cs typeface="Arial" panose="020B0604020202020204" pitchFamily="34" charset="0"/>
              </a:rPr>
              <a:t>Central part of the co-regulatory framework established by the NEPM</a:t>
            </a:r>
          </a:p>
          <a:p>
            <a:pPr marL="518186" marR="0" lvl="1" indent="-259093" algn="l" defTabSz="914400" rtl="0" eaLnBrk="1" fontAlgn="auto" latinLnBrk="0" hangingPunct="1">
              <a:lnSpc>
                <a:spcPct val="100000"/>
              </a:lnSpc>
              <a:spcBef>
                <a:spcPts val="0"/>
              </a:spcBef>
              <a:spcAft>
                <a:spcPts val="0"/>
              </a:spcAft>
              <a:buClrTx/>
              <a:buSzTx/>
              <a:buFont typeface="Arial"/>
              <a:buChar char="•"/>
              <a:tabLst/>
              <a:defRPr/>
            </a:pPr>
            <a:endParaRPr kumimoji="0" lang="en-US" sz="1867" b="0" i="0" u="none" strike="noStrike" kern="1200" cap="none" spc="0" normalizeH="0" baseline="0" noProof="0" dirty="0">
              <a:ln>
                <a:noFill/>
              </a:ln>
              <a:solidFill>
                <a:prstClr val="black"/>
              </a:solidFill>
              <a:effectLst/>
              <a:uLnTx/>
              <a:uFillTx/>
              <a:latin typeface="Raleway" pitchFamily="2" charset="0"/>
              <a:cs typeface="Arial" panose="020B0604020202020204" pitchFamily="34" charset="0"/>
            </a:endParaRPr>
          </a:p>
          <a:p>
            <a:pPr marL="259093" marR="0" lvl="1" algn="l" defTabSz="914400" rtl="0" eaLnBrk="1" fontAlgn="auto" latinLnBrk="0" hangingPunct="1">
              <a:lnSpc>
                <a:spcPct val="100000"/>
              </a:lnSpc>
              <a:spcBef>
                <a:spcPts val="0"/>
              </a:spcBef>
              <a:spcAft>
                <a:spcPts val="0"/>
              </a:spcAft>
              <a:buClrTx/>
              <a:buSzTx/>
              <a:tabLst/>
              <a:defRPr/>
            </a:pPr>
            <a:r>
              <a:rPr kumimoji="0" lang="en-US" sz="1867" b="0" i="0" u="none" strike="noStrike" kern="1200" cap="none" spc="0" normalizeH="0" baseline="0" noProof="0" dirty="0">
                <a:ln>
                  <a:noFill/>
                </a:ln>
                <a:solidFill>
                  <a:prstClr val="black"/>
                </a:solidFill>
                <a:effectLst/>
                <a:uLnTx/>
                <a:uFillTx/>
                <a:latin typeface="Raleway" pitchFamily="2" charset="0"/>
                <a:cs typeface="Arial" panose="020B0604020202020204" pitchFamily="34" charset="0"/>
              </a:rPr>
              <a:t>10 Principles to assist APCO Members in achieving the optimal outcomes to collectively work to meet the 2025 Targets</a:t>
            </a:r>
          </a:p>
          <a:p>
            <a:pPr marL="518186" marR="0" lvl="1" indent="-259093" algn="l" defTabSz="914400" rtl="0" eaLnBrk="1" fontAlgn="auto" latinLnBrk="0" hangingPunct="1">
              <a:lnSpc>
                <a:spcPct val="100000"/>
              </a:lnSpc>
              <a:spcBef>
                <a:spcPts val="0"/>
              </a:spcBef>
              <a:spcAft>
                <a:spcPts val="0"/>
              </a:spcAft>
              <a:buClrTx/>
              <a:buSzTx/>
              <a:buFont typeface="Arial"/>
              <a:buChar char="•"/>
              <a:tabLst/>
              <a:defRPr/>
            </a:pPr>
            <a:endParaRPr kumimoji="0" lang="en-US" sz="1867" b="0" i="0" u="none" strike="noStrike" kern="1200" cap="none" spc="0" normalizeH="0" baseline="0" noProof="0" dirty="0">
              <a:ln>
                <a:noFill/>
              </a:ln>
              <a:solidFill>
                <a:prstClr val="black"/>
              </a:solidFill>
              <a:effectLst/>
              <a:uLnTx/>
              <a:uFillTx/>
              <a:latin typeface="Raleway" pitchFamily="2" charset="0"/>
              <a:cs typeface="Arial" panose="020B0604020202020204" pitchFamily="34" charset="0"/>
            </a:endParaRPr>
          </a:p>
          <a:p>
            <a:pPr marL="259093" marR="0" lvl="1" algn="l" defTabSz="914400" rtl="0" eaLnBrk="1" fontAlgn="auto" latinLnBrk="0" hangingPunct="1">
              <a:lnSpc>
                <a:spcPct val="100000"/>
              </a:lnSpc>
              <a:spcBef>
                <a:spcPts val="0"/>
              </a:spcBef>
              <a:spcAft>
                <a:spcPts val="0"/>
              </a:spcAft>
              <a:buClrTx/>
              <a:buSzTx/>
              <a:tabLst/>
              <a:defRPr/>
            </a:pPr>
            <a:r>
              <a:rPr kumimoji="0" lang="en-AU" sz="1867" b="0" i="0" u="none" strike="noStrike" kern="1200" cap="none" spc="0" normalizeH="0" baseline="0" noProof="0" dirty="0">
                <a:ln>
                  <a:noFill/>
                </a:ln>
                <a:solidFill>
                  <a:prstClr val="black"/>
                </a:solidFill>
                <a:effectLst/>
                <a:uLnTx/>
                <a:uFillTx/>
                <a:latin typeface="Raleway" pitchFamily="2" charset="0"/>
                <a:cs typeface="Arial" panose="020B0604020202020204" pitchFamily="34" charset="0"/>
              </a:rPr>
              <a:t>Detailed ‘Implementation Guide’ to help Members gain maximum value from the SPGs</a:t>
            </a:r>
          </a:p>
        </p:txBody>
      </p:sp>
      <p:sp>
        <p:nvSpPr>
          <p:cNvPr id="3" name="Freeform 13">
            <a:extLst>
              <a:ext uri="{FF2B5EF4-FFF2-40B4-BE49-F238E27FC236}">
                <a16:creationId xmlns:a16="http://schemas.microsoft.com/office/drawing/2014/main" id="{8BC056A2-6A86-5FC0-B0D7-F77417D3877D}"/>
              </a:ext>
            </a:extLst>
          </p:cNvPr>
          <p:cNvSpPr/>
          <p:nvPr/>
        </p:nvSpPr>
        <p:spPr>
          <a:xfrm>
            <a:off x="798825" y="2639308"/>
            <a:ext cx="388090" cy="38982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A9C4A"/>
          </a:solidFill>
          <a:ln>
            <a:noFill/>
          </a:ln>
          <a:effectLst/>
          <a:scene3d>
            <a:camera prst="orthographicFront">
              <a:rot lat="0" lon="0" rev="0"/>
            </a:camera>
            <a:lightRig rig="contrasting" dir="t">
              <a:rot lat="0" lon="0" rev="7800000"/>
            </a:lightRig>
          </a:scene3d>
          <a:sp3d>
            <a:bevelT w="139700" h="139700"/>
          </a:sp3d>
        </p:spPr>
        <p:txBody>
          <a:bodyPr/>
          <a:lstStyle/>
          <a:p>
            <a:endParaRPr lang="en-AU" dirty="0"/>
          </a:p>
        </p:txBody>
      </p:sp>
      <p:sp>
        <p:nvSpPr>
          <p:cNvPr id="14" name="Freeform 13">
            <a:extLst>
              <a:ext uri="{FF2B5EF4-FFF2-40B4-BE49-F238E27FC236}">
                <a16:creationId xmlns:a16="http://schemas.microsoft.com/office/drawing/2014/main" id="{891C3D09-D68C-E957-1EAB-48CA2B9DA55E}"/>
              </a:ext>
            </a:extLst>
          </p:cNvPr>
          <p:cNvSpPr/>
          <p:nvPr/>
        </p:nvSpPr>
        <p:spPr>
          <a:xfrm>
            <a:off x="786366" y="3486027"/>
            <a:ext cx="388090" cy="38982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A9C4A"/>
          </a:solidFill>
          <a:ln>
            <a:noFill/>
          </a:ln>
          <a:effectLst/>
          <a:scene3d>
            <a:camera prst="orthographicFront">
              <a:rot lat="0" lon="0" rev="0"/>
            </a:camera>
            <a:lightRig rig="contrasting" dir="t">
              <a:rot lat="0" lon="0" rev="7800000"/>
            </a:lightRig>
          </a:scene3d>
          <a:sp3d>
            <a:bevelT w="139700" h="139700"/>
          </a:sp3d>
        </p:spPr>
        <p:txBody>
          <a:bodyPr/>
          <a:lstStyle/>
          <a:p>
            <a:endParaRPr lang="en-AU" dirty="0"/>
          </a:p>
        </p:txBody>
      </p:sp>
      <p:sp>
        <p:nvSpPr>
          <p:cNvPr id="15" name="Freeform 13">
            <a:extLst>
              <a:ext uri="{FF2B5EF4-FFF2-40B4-BE49-F238E27FC236}">
                <a16:creationId xmlns:a16="http://schemas.microsoft.com/office/drawing/2014/main" id="{C8321775-57B5-5053-1E74-4486EF8E1967}"/>
              </a:ext>
            </a:extLst>
          </p:cNvPr>
          <p:cNvSpPr/>
          <p:nvPr/>
        </p:nvSpPr>
        <p:spPr>
          <a:xfrm>
            <a:off x="785265" y="4601322"/>
            <a:ext cx="388090" cy="38982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A9C4A"/>
          </a:solidFill>
          <a:ln>
            <a:noFill/>
          </a:ln>
          <a:effectLst/>
          <a:scene3d>
            <a:camera prst="orthographicFront">
              <a:rot lat="0" lon="0" rev="0"/>
            </a:camera>
            <a:lightRig rig="contrasting" dir="t">
              <a:rot lat="0" lon="0" rev="7800000"/>
            </a:lightRig>
          </a:scene3d>
          <a:sp3d>
            <a:bevelT w="139700" h="139700"/>
          </a:sp3d>
        </p:spPr>
        <p:txBody>
          <a:bodyPr/>
          <a:lstStyle/>
          <a:p>
            <a:endParaRPr lang="en-AU" dirty="0"/>
          </a:p>
        </p:txBody>
      </p:sp>
      <p:pic>
        <p:nvPicPr>
          <p:cNvPr id="16" name="Picture 2">
            <a:extLst>
              <a:ext uri="{FF2B5EF4-FFF2-40B4-BE49-F238E27FC236}">
                <a16:creationId xmlns:a16="http://schemas.microsoft.com/office/drawing/2014/main" id="{8291790B-BDEE-540A-71BF-8385D94E86A2}"/>
              </a:ext>
            </a:extLst>
          </p:cNvPr>
          <p:cNvPicPr>
            <a:picLocks noChangeAspect="1"/>
          </p:cNvPicPr>
          <p:nvPr/>
        </p:nvPicPr>
        <p:blipFill>
          <a:blip r:embed="rId5"/>
          <a:srcRect/>
          <a:stretch>
            <a:fillRect/>
          </a:stretch>
        </p:blipFill>
        <p:spPr>
          <a:xfrm>
            <a:off x="8161234" y="1155766"/>
            <a:ext cx="4030767" cy="5702234"/>
          </a:xfrm>
          <a:prstGeom prst="rect">
            <a:avLst/>
          </a:prstGeom>
        </p:spPr>
      </p:pic>
    </p:spTree>
    <p:extLst>
      <p:ext uri="{BB962C8B-B14F-4D97-AF65-F5344CB8AC3E}">
        <p14:creationId xmlns:p14="http://schemas.microsoft.com/office/powerpoint/2010/main" val="10440746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lide Number"/>
          <p:cNvSpPr txBox="1">
            <a:spLocks noGrp="1"/>
          </p:cNvSpPr>
          <p:nvPr>
            <p:ph type="sldNum" sz="quarter" idx="4294967295"/>
          </p:nvPr>
        </p:nvSpPr>
        <p:spPr>
          <a:xfrm>
            <a:off x="23723600" y="611188"/>
            <a:ext cx="350838" cy="360362"/>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91421" tIns="91421" rIns="91421" bIns="91421" anchor="t"/>
          <a:lstStyle/>
          <a:p>
            <a:fld id="{86CB4B4D-7CA3-9044-876B-883B54F8677D}" type="slidenum">
              <a:rPr/>
              <a:t>7</a:t>
            </a:fld>
            <a:endParaRPr/>
          </a:p>
        </p:txBody>
      </p:sp>
      <p:sp>
        <p:nvSpPr>
          <p:cNvPr id="179" name="01"/>
          <p:cNvSpPr txBox="1"/>
          <p:nvPr/>
        </p:nvSpPr>
        <p:spPr>
          <a:xfrm>
            <a:off x="11435714" y="6257713"/>
            <a:ext cx="307131" cy="32316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a:defRPr sz="1500" b="1">
                <a:latin typeface="Arial"/>
                <a:ea typeface="Arial"/>
                <a:cs typeface="Arial"/>
                <a:sym typeface="Arial"/>
              </a:defRPr>
            </a:lvl1pPr>
          </a:lstStyle>
          <a:p>
            <a:fld id="{951085EB-C9CB-0840-84DF-04FEC114F912}" type="slidenum">
              <a:rPr lang="en-AU" smtClean="0"/>
              <a:t>7</a:t>
            </a:fld>
            <a:endParaRPr/>
          </a:p>
        </p:txBody>
      </p:sp>
      <p:pic>
        <p:nvPicPr>
          <p:cNvPr id="181" name="SlideTemplateAssets_TitleSlide2.png" descr="SlideTemplateAssets_TitleSlide2.png"/>
          <p:cNvPicPr>
            <a:picLocks noChangeAspect="1"/>
          </p:cNvPicPr>
          <p:nvPr/>
        </p:nvPicPr>
        <p:blipFill>
          <a:blip r:embed="rId3"/>
          <a:srcRect b="80085"/>
          <a:stretch>
            <a:fillRect/>
          </a:stretch>
        </p:blipFill>
        <p:spPr>
          <a:xfrm>
            <a:off x="-2" y="-242658"/>
            <a:ext cx="12192004" cy="1399537"/>
          </a:xfrm>
          <a:prstGeom prst="rect">
            <a:avLst/>
          </a:prstGeom>
          <a:ln w="12700">
            <a:miter lim="400000"/>
          </a:ln>
        </p:spPr>
      </p:pic>
      <p:pic>
        <p:nvPicPr>
          <p:cNvPr id="183" name="Picture 18" descr="Picture 18"/>
          <p:cNvPicPr>
            <a:picLocks noChangeAspect="1"/>
          </p:cNvPicPr>
          <p:nvPr/>
        </p:nvPicPr>
        <p:blipFill>
          <a:blip r:embed="rId4"/>
          <a:stretch>
            <a:fillRect/>
          </a:stretch>
        </p:blipFill>
        <p:spPr>
          <a:xfrm>
            <a:off x="10492074" y="420640"/>
            <a:ext cx="1249380" cy="610630"/>
          </a:xfrm>
          <a:prstGeom prst="rect">
            <a:avLst/>
          </a:prstGeom>
          <a:ln w="12700">
            <a:miter lim="400000"/>
          </a:ln>
        </p:spPr>
      </p:pic>
      <p:sp>
        <p:nvSpPr>
          <p:cNvPr id="5" name="Rectangle 20">
            <a:extLst>
              <a:ext uri="{FF2B5EF4-FFF2-40B4-BE49-F238E27FC236}">
                <a16:creationId xmlns:a16="http://schemas.microsoft.com/office/drawing/2014/main" id="{516BE427-469D-0E66-4261-FB4B682D62DD}"/>
              </a:ext>
            </a:extLst>
          </p:cNvPr>
          <p:cNvSpPr txBox="1"/>
          <p:nvPr/>
        </p:nvSpPr>
        <p:spPr>
          <a:xfrm>
            <a:off x="732778" y="386443"/>
            <a:ext cx="10308428" cy="5539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defTabSz="1828432">
              <a:defRPr sz="3000" b="1">
                <a:solidFill>
                  <a:srgbClr val="779B49"/>
                </a:solidFill>
                <a:latin typeface="Arial"/>
                <a:ea typeface="Arial"/>
                <a:cs typeface="Arial"/>
                <a:sym typeface="Arial"/>
              </a:defRPr>
            </a:pPr>
            <a:r>
              <a:rPr lang="en-US" dirty="0">
                <a:solidFill>
                  <a:srgbClr val="FFFFFF"/>
                </a:solidFill>
                <a:latin typeface="Raleway"/>
              </a:rPr>
              <a:t>Sustainable Packaging Guidelines</a:t>
            </a:r>
            <a:endParaRPr lang="en-US" dirty="0">
              <a:solidFill>
                <a:srgbClr val="FFFFFF"/>
              </a:solidFill>
            </a:endParaRPr>
          </a:p>
        </p:txBody>
      </p:sp>
      <p:pic>
        <p:nvPicPr>
          <p:cNvPr id="4" name="Picture 3" descr="Logo, company name&#10;&#10;Description automatically generated">
            <a:extLst>
              <a:ext uri="{FF2B5EF4-FFF2-40B4-BE49-F238E27FC236}">
                <a16:creationId xmlns:a16="http://schemas.microsoft.com/office/drawing/2014/main" id="{03BD464B-14E2-04E2-4043-36DB8AFB0764}"/>
              </a:ext>
            </a:extLst>
          </p:cNvPr>
          <p:cNvPicPr/>
          <p:nvPr/>
        </p:nvPicPr>
        <p:blipFill>
          <a:blip r:embed="rId5">
            <a:extLst>
              <a:ext uri="{28A0092B-C50C-407E-A947-70E740481C1C}">
                <a14:useLocalDpi xmlns:a14="http://schemas.microsoft.com/office/drawing/2010/main" val="0"/>
              </a:ext>
            </a:extLst>
          </a:blip>
          <a:stretch>
            <a:fillRect/>
          </a:stretch>
        </p:blipFill>
        <p:spPr>
          <a:xfrm>
            <a:off x="1481926" y="1779545"/>
            <a:ext cx="9384598" cy="3880375"/>
          </a:xfrm>
          <a:prstGeom prst="rect">
            <a:avLst/>
          </a:prstGeom>
        </p:spPr>
      </p:pic>
    </p:spTree>
    <p:extLst>
      <p:ext uri="{BB962C8B-B14F-4D97-AF65-F5344CB8AC3E}">
        <p14:creationId xmlns:p14="http://schemas.microsoft.com/office/powerpoint/2010/main" val="5225276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676401" y="420957"/>
            <a:ext cx="8176189" cy="5129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defTabSz="609660">
              <a:lnSpc>
                <a:spcPts val="4000"/>
              </a:lnSpc>
              <a:defRPr/>
            </a:pPr>
            <a:r>
              <a:rPr lang="en-US" sz="4000" spc="-40" dirty="0">
                <a:solidFill>
                  <a:srgbClr val="000000"/>
                </a:solidFill>
                <a:latin typeface="Raleway Bold"/>
              </a:rPr>
              <a:t>2025 National Packaging Targets</a:t>
            </a:r>
          </a:p>
        </p:txBody>
      </p:sp>
      <p:grpSp>
        <p:nvGrpSpPr>
          <p:cNvPr id="30" name="Group 18">
            <a:extLst>
              <a:ext uri="{FF2B5EF4-FFF2-40B4-BE49-F238E27FC236}">
                <a16:creationId xmlns:a16="http://schemas.microsoft.com/office/drawing/2014/main" id="{72907458-0351-41F8-A57E-6D87708EC9B5}"/>
              </a:ext>
            </a:extLst>
          </p:cNvPr>
          <p:cNvGrpSpPr>
            <a:grpSpLocks noChangeAspect="1"/>
          </p:cNvGrpSpPr>
          <p:nvPr/>
        </p:nvGrpSpPr>
        <p:grpSpPr>
          <a:xfrm>
            <a:off x="-1079459" y="-1041400"/>
            <a:ext cx="2296838" cy="2296838"/>
            <a:chOff x="0" y="0"/>
            <a:chExt cx="1708150" cy="1708150"/>
          </a:xfrm>
        </p:grpSpPr>
        <p:sp>
          <p:nvSpPr>
            <p:cNvPr id="31" name="Freeform 19">
              <a:extLst>
                <a:ext uri="{FF2B5EF4-FFF2-40B4-BE49-F238E27FC236}">
                  <a16:creationId xmlns:a16="http://schemas.microsoft.com/office/drawing/2014/main" id="{FD52DF80-0B5E-40D2-B91B-05D6712AE092}"/>
                </a:ext>
              </a:extLst>
            </p:cNvPr>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00A5B5"/>
            </a:solidFill>
          </p:spPr>
        </p:sp>
      </p:grpSp>
      <p:pic>
        <p:nvPicPr>
          <p:cNvPr id="4" name="Picture 3">
            <a:extLst>
              <a:ext uri="{FF2B5EF4-FFF2-40B4-BE49-F238E27FC236}">
                <a16:creationId xmlns:a16="http://schemas.microsoft.com/office/drawing/2014/main" id="{713632A3-007C-AE0B-C1AC-DAA1586FAB01}"/>
              </a:ext>
            </a:extLst>
          </p:cNvPr>
          <p:cNvPicPr>
            <a:picLocks noChangeAspect="1"/>
          </p:cNvPicPr>
          <p:nvPr/>
        </p:nvPicPr>
        <p:blipFill>
          <a:blip r:embed="rId3"/>
          <a:stretch>
            <a:fillRect/>
          </a:stretch>
        </p:blipFill>
        <p:spPr>
          <a:xfrm>
            <a:off x="593725" y="1810650"/>
            <a:ext cx="11004550" cy="4718050"/>
          </a:xfrm>
          <a:prstGeom prst="rect">
            <a:avLst/>
          </a:prstGeom>
        </p:spPr>
      </p:pic>
      <p:pic>
        <p:nvPicPr>
          <p:cNvPr id="2" name="APCO_Logo_RGB.ai" descr="APCO_Logo_RGB.ai">
            <a:extLst>
              <a:ext uri="{FF2B5EF4-FFF2-40B4-BE49-F238E27FC236}">
                <a16:creationId xmlns:a16="http://schemas.microsoft.com/office/drawing/2014/main" id="{6230A2FF-5ADB-3640-B2BF-20DAA44DB9A5}"/>
              </a:ext>
            </a:extLst>
          </p:cNvPr>
          <p:cNvPicPr>
            <a:picLocks noChangeAspect="1"/>
          </p:cNvPicPr>
          <p:nvPr/>
        </p:nvPicPr>
        <p:blipFill>
          <a:blip r:embed="rId4"/>
          <a:stretch>
            <a:fillRect/>
          </a:stretch>
        </p:blipFill>
        <p:spPr>
          <a:xfrm>
            <a:off x="10958480" y="306040"/>
            <a:ext cx="965436" cy="469809"/>
          </a:xfrm>
          <a:prstGeom prst="rect">
            <a:avLst/>
          </a:prstGeom>
          <a:ln w="12700">
            <a:miter lim="400000"/>
          </a:ln>
        </p:spPr>
      </p:pic>
    </p:spTree>
    <p:extLst>
      <p:ext uri="{BB962C8B-B14F-4D97-AF65-F5344CB8AC3E}">
        <p14:creationId xmlns:p14="http://schemas.microsoft.com/office/powerpoint/2010/main" val="235644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2239CA-F4CB-9538-F122-213FDED3ECEA}"/>
              </a:ext>
            </a:extLst>
          </p:cNvPr>
          <p:cNvPicPr>
            <a:picLocks noChangeAspect="1"/>
          </p:cNvPicPr>
          <p:nvPr/>
        </p:nvPicPr>
        <p:blipFill>
          <a:blip r:embed="rId3"/>
          <a:stretch>
            <a:fillRect/>
          </a:stretch>
        </p:blipFill>
        <p:spPr>
          <a:xfrm>
            <a:off x="-85725" y="-9596"/>
            <a:ext cx="12277725" cy="6848426"/>
          </a:xfrm>
          <a:prstGeom prst="rect">
            <a:avLst/>
          </a:prstGeom>
        </p:spPr>
      </p:pic>
      <p:pic>
        <p:nvPicPr>
          <p:cNvPr id="4" name="APCO_Logo_RGB.ai" descr="APCO_Logo_RGB.ai">
            <a:extLst>
              <a:ext uri="{FF2B5EF4-FFF2-40B4-BE49-F238E27FC236}">
                <a16:creationId xmlns:a16="http://schemas.microsoft.com/office/drawing/2014/main" id="{6E35193A-6B5A-9879-7690-48805B737A67}"/>
              </a:ext>
            </a:extLst>
          </p:cNvPr>
          <p:cNvPicPr>
            <a:picLocks noChangeAspect="1"/>
          </p:cNvPicPr>
          <p:nvPr/>
        </p:nvPicPr>
        <p:blipFill>
          <a:blip r:embed="rId4"/>
          <a:stretch>
            <a:fillRect/>
          </a:stretch>
        </p:blipFill>
        <p:spPr>
          <a:xfrm>
            <a:off x="10913875" y="6179016"/>
            <a:ext cx="965436" cy="469809"/>
          </a:xfrm>
          <a:prstGeom prst="rect">
            <a:avLst/>
          </a:prstGeom>
          <a:ln w="12700">
            <a:miter lim="400000"/>
          </a:ln>
        </p:spPr>
      </p:pic>
    </p:spTree>
    <p:extLst>
      <p:ext uri="{BB962C8B-B14F-4D97-AF65-F5344CB8AC3E}">
        <p14:creationId xmlns:p14="http://schemas.microsoft.com/office/powerpoint/2010/main" val="188394788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APCO Master Slide Deck 2023" id="{EEBBFCD8-CED5-4BDC-92E0-CEA0A3C36DA5}" vid="{A0DB2737-E714-459D-9FAE-9DE30661AE0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iversified Document" ma:contentTypeID="0x01010073819C8729A6B244A74FF75370EE82A900FD7A2518D8420746B561274B6BB19E1F" ma:contentTypeVersion="41" ma:contentTypeDescription="Create a new document." ma:contentTypeScope="" ma:versionID="e5d49b8b1c630c380db95d4f5c14fa1c">
  <xsd:schema xmlns:xsd="http://www.w3.org/2001/XMLSchema" xmlns:xs="http://www.w3.org/2001/XMLSchema" xmlns:p="http://schemas.microsoft.com/office/2006/metadata/properties" xmlns:ns2="6679147d-f3e0-4428-9f88-abb34dc925f6" xmlns:ns3="484c8c59-755d-4516-b8d2-1621b38262b4" xmlns:ns4="9fb4f79b-aced-4475-9d75-51112827ba85" xmlns:ns5="77342a18-84af-4da7-9c4b-8f6747e69445" xmlns:ns6="e1d81198-c14a-4621-bead-5e94bd4e0f70" targetNamespace="http://schemas.microsoft.com/office/2006/metadata/properties" ma:root="true" ma:fieldsID="938542d5e9655c4f98450692553d1834" ns2:_="" ns3:_="" ns4:_="" ns5:_="" ns6:_="">
    <xsd:import namespace="6679147d-f3e0-4428-9f88-abb34dc925f6"/>
    <xsd:import namespace="484c8c59-755d-4516-b8d2-1621b38262b4"/>
    <xsd:import namespace="9fb4f79b-aced-4475-9d75-51112827ba85"/>
    <xsd:import namespace="77342a18-84af-4da7-9c4b-8f6747e69445"/>
    <xsd:import namespace="e1d81198-c14a-4621-bead-5e94bd4e0f70"/>
    <xsd:element name="properties">
      <xsd:complexType>
        <xsd:sequence>
          <xsd:element name="documentManagement">
            <xsd:complexType>
              <xsd:all>
                <xsd:element ref="ns2:i5aaf5fcc6894645b65c7a29c6476a19" minOccurs="0"/>
                <xsd:element ref="ns3:TaxCatchAll" minOccurs="0"/>
                <xsd:element ref="ns3:TaxCatchAllLabel" minOccurs="0"/>
                <xsd:element ref="ns5:a5dd2779d0f74165b3ee02b306aad3bb" minOccurs="0"/>
                <xsd:element ref="ns5:k0a51cf79e604745857a03ab6484fba4" minOccurs="0"/>
                <xsd:element ref="ns4:Contact" minOccurs="0"/>
                <xsd:element ref="ns6:MediaServiceMetadata" minOccurs="0"/>
                <xsd:element ref="ns6:MediaServiceFastMetadata" minOccurs="0"/>
                <xsd:element ref="ns6:MediaServiceDateTaken" minOccurs="0"/>
                <xsd:element ref="ns6:MediaLengthInSeconds" minOccurs="0"/>
                <xsd:element ref="ns4:SharedWithUsers" minOccurs="0"/>
                <xsd:element ref="ns4:SharedWithDetails" minOccurs="0"/>
                <xsd:element ref="ns6:MediaServiceAutoTags" minOccurs="0"/>
                <xsd:element ref="ns6:MediaServiceOCR" minOccurs="0"/>
                <xsd:element ref="ns6:MediaServiceGenerationTime" minOccurs="0"/>
                <xsd:element ref="ns6:MediaServiceEventHashCode" minOccurs="0"/>
                <xsd:element ref="ns6:MediaServiceAutoKeyPoints" minOccurs="0"/>
                <xsd:element ref="ns6:MediaServiceKeyPoints" minOccurs="0"/>
                <xsd:element ref="ns6:MediaServiceLocation" minOccurs="0"/>
                <xsd:element ref="ns6:lcf76f155ced4ddcb4097134ff3c332f" minOccurs="0"/>
                <xsd:element ref="ns6: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79147d-f3e0-4428-9f88-abb34dc925f6" elementFormDefault="qualified">
    <xsd:import namespace="http://schemas.microsoft.com/office/2006/documentManagement/types"/>
    <xsd:import namespace="http://schemas.microsoft.com/office/infopath/2007/PartnerControls"/>
    <xsd:element name="i5aaf5fcc6894645b65c7a29c6476a19" ma:index="8" nillable="true" ma:taxonomy="true" ma:internalName="i5aaf5fcc6894645b65c7a29c6476a19" ma:taxonomyFieldName="Brand" ma:displayName="Brand" ma:readOnly="false" ma:default="" ma:fieldId="{25aaf5fc-c689-4645-b65c-7a29c6476a19}" ma:taxonomyMulti="true" ma:sspId="21816827-90af-4176-b580-c8d076dcbe51" ma:termSetId="7c654c6d-e322-4e75-8a8d-4f71d8428da7" ma:anchorId="d5f9dc94-0ec1-4665-8c2b-3b56d2f9355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b3156071-fcc7-4d29-971a-0337c0b44949}" ma:internalName="TaxCatchAll" ma:showField="CatchAllData" ma:web="9fb4f79b-aced-4475-9d75-51112827ba8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b3156071-fcc7-4d29-971a-0337c0b44949}" ma:internalName="TaxCatchAllLabel" ma:readOnly="true" ma:showField="CatchAllDataLabel" ma:web="9fb4f79b-aced-4475-9d75-51112827ba8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b4f79b-aced-4475-9d75-51112827ba85" elementFormDefault="qualified">
    <xsd:import namespace="http://schemas.microsoft.com/office/2006/documentManagement/types"/>
    <xsd:import namespace="http://schemas.microsoft.com/office/infopath/2007/PartnerControls"/>
    <xsd:element name="Contact" ma:index="16" nillable="true" ma:displayName="Contact" ma:list="UserInfo" ma:SharePointGroup="0" ma:internalName="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342a18-84af-4da7-9c4b-8f6747e69445" elementFormDefault="qualified">
    <xsd:import namespace="http://schemas.microsoft.com/office/2006/documentManagement/types"/>
    <xsd:import namespace="http://schemas.microsoft.com/office/infopath/2007/PartnerControls"/>
    <xsd:element name="a5dd2779d0f74165b3ee02b306aad3bb" ma:index="12" nillable="true" ma:taxonomy="true" ma:internalName="a5dd2779d0f74165b3ee02b306aad3bb" ma:taxonomyFieldName="OrganisationalStructure" ma:displayName="Organisational Structure" ma:readOnly="false" ma:default="" ma:fieldId="{a5dd2779-d0f7-4165-b3ee-02b306aad3bb}" ma:taxonomyMulti="true" ma:sspId="21816827-90af-4176-b580-c8d076dcbe51" ma:termSetId="0c1ca506-f094-4db0-885f-b72b4350c0ab" ma:anchorId="da7978d5-6df2-4861-9cf8-8b7cb2c6de12" ma:open="false" ma:isKeyword="false">
      <xsd:complexType>
        <xsd:sequence>
          <xsd:element ref="pc:Terms" minOccurs="0" maxOccurs="1"/>
        </xsd:sequence>
      </xsd:complexType>
    </xsd:element>
    <xsd:element name="k0a51cf79e604745857a03ab6484fba4" ma:index="14" nillable="true" ma:taxonomy="true" ma:internalName="k0a51cf79e604745857a03ab6484fba4" ma:taxonomyFieldName="Topics" ma:displayName="Topics" ma:readOnly="false" ma:default="" ma:fieldId="{40a51cf7-9e60-4745-857a-03ab6484fba4}" ma:taxonomyMulti="true" ma:sspId="21816827-90af-4176-b580-c8d076dcbe51" ma:termSetId="0f7400d8-9815-4b86-9061-782a112a3da8" ma:anchorId="6fc0f917-655d-443a-8df2-cf833bcdadce"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d81198-c14a-4621-bead-5e94bd4e0f70"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Tags" ma:index="23" nillable="true" ma:displayName="Tags" ma:internalName="MediaServiceAutoTags"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Location" ma:index="29" nillable="true" ma:displayName="Location" ma:internalName="MediaServiceLocation" ma:readOnly="true">
      <xsd:simpleType>
        <xsd:restriction base="dms:Text"/>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21816827-90af-4176-b580-c8d076dcbe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49A410-75A1-48C9-AB1A-EC82B84A649F}"/>
</file>

<file path=customXml/itemProps2.xml><?xml version="1.0" encoding="utf-8"?>
<ds:datastoreItem xmlns:ds="http://schemas.openxmlformats.org/officeDocument/2006/customXml" ds:itemID="{A5F219ED-62CE-4885-A0F4-C204C8EACC04}"/>
</file>

<file path=docProps/app.xml><?xml version="1.0" encoding="utf-8"?>
<Properties xmlns="http://schemas.openxmlformats.org/officeDocument/2006/extended-properties" xmlns:vt="http://schemas.openxmlformats.org/officeDocument/2006/docPropsVTypes">
  <TotalTime>1953</TotalTime>
  <Words>2383</Words>
  <Application>Microsoft Office PowerPoint</Application>
  <PresentationFormat>Widescreen</PresentationFormat>
  <Paragraphs>238</Paragraphs>
  <Slides>22</Slides>
  <Notes>22</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37" baseType="lpstr">
      <vt:lpstr>Arial</vt:lpstr>
      <vt:lpstr>Arial Narrow</vt:lpstr>
      <vt:lpstr>Calibri</vt:lpstr>
      <vt:lpstr>Calibri Light</vt:lpstr>
      <vt:lpstr>Helvetica</vt:lpstr>
      <vt:lpstr>Lato Regular</vt:lpstr>
      <vt:lpstr>Raleway</vt:lpstr>
      <vt:lpstr>Raleway Bold</vt:lpstr>
      <vt:lpstr>Roboto Regular</vt:lpstr>
      <vt:lpstr>Söhne</vt:lpstr>
      <vt:lpstr>Symbol</vt:lpstr>
      <vt:lpstr>Wingdings</vt:lpstr>
      <vt:lpstr>2_Office Theme</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Sannen</dc:creator>
  <cp:lastModifiedBy>Sarah Sannen</cp:lastModifiedBy>
  <cp:revision>3</cp:revision>
  <dcterms:created xsi:type="dcterms:W3CDTF">2023-07-17T21:34:55Z</dcterms:created>
  <dcterms:modified xsi:type="dcterms:W3CDTF">2023-07-19T06:32:07Z</dcterms:modified>
</cp:coreProperties>
</file>